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8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7559675" cy="10691813"/>
  <p:notesSz cx="6735763" cy="9866313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8" roundtripDataSignature="AMtx7mgOfM9wfz9IwP7StyPwS2fTb7nYAw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lászi Balázs" initials="KB" lastIdx="1" clrIdx="0">
    <p:extLst>
      <p:ext uri="{19B8F6BF-5375-455C-9EA6-DF929625EA0E}">
        <p15:presenceInfo xmlns:p15="http://schemas.microsoft.com/office/powerpoint/2012/main" userId="Kalászi Baláz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017960A-A588-46CE-B47F-84FF3F456518}">
  <a:tblStyle styleId="{2017960A-A588-46CE-B47F-84FF3F45651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313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22825" y="739950"/>
            <a:ext cx="4490700" cy="3699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73575" y="4686475"/>
            <a:ext cx="5388600" cy="4439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73575" y="4686475"/>
            <a:ext cx="5388600" cy="44398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58988" y="739775"/>
            <a:ext cx="2617787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>
            <a:spLocks noGrp="1"/>
          </p:cNvSpPr>
          <p:nvPr>
            <p:ph type="body" idx="1"/>
          </p:nvPr>
        </p:nvSpPr>
        <p:spPr>
          <a:xfrm>
            <a:off x="673575" y="4686475"/>
            <a:ext cx="5388600" cy="44398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58988" y="739775"/>
            <a:ext cx="2617787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:notes"/>
          <p:cNvSpPr txBox="1">
            <a:spLocks noGrp="1"/>
          </p:cNvSpPr>
          <p:nvPr>
            <p:ph type="body" idx="1"/>
          </p:nvPr>
        </p:nvSpPr>
        <p:spPr>
          <a:xfrm>
            <a:off x="673575" y="4686475"/>
            <a:ext cx="5388600" cy="44398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58988" y="739775"/>
            <a:ext cx="2617787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5:notes"/>
          <p:cNvSpPr txBox="1">
            <a:spLocks noGrp="1"/>
          </p:cNvSpPr>
          <p:nvPr>
            <p:ph type="body" idx="1"/>
          </p:nvPr>
        </p:nvSpPr>
        <p:spPr>
          <a:xfrm>
            <a:off x="673575" y="4686475"/>
            <a:ext cx="5388600" cy="44398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58988" y="739775"/>
            <a:ext cx="2617787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5:notes"/>
          <p:cNvSpPr txBox="1">
            <a:spLocks noGrp="1"/>
          </p:cNvSpPr>
          <p:nvPr>
            <p:ph type="body" idx="1"/>
          </p:nvPr>
        </p:nvSpPr>
        <p:spPr>
          <a:xfrm>
            <a:off x="673575" y="4686475"/>
            <a:ext cx="5388600" cy="44398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58988" y="739775"/>
            <a:ext cx="2617787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10161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6:notes"/>
          <p:cNvSpPr txBox="1">
            <a:spLocks noGrp="1"/>
          </p:cNvSpPr>
          <p:nvPr>
            <p:ph type="body" idx="1"/>
          </p:nvPr>
        </p:nvSpPr>
        <p:spPr>
          <a:xfrm>
            <a:off x="673575" y="4686475"/>
            <a:ext cx="5388600" cy="44398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58988" y="739775"/>
            <a:ext cx="2617787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7:notes"/>
          <p:cNvSpPr txBox="1">
            <a:spLocks noGrp="1"/>
          </p:cNvSpPr>
          <p:nvPr>
            <p:ph type="body" idx="1"/>
          </p:nvPr>
        </p:nvSpPr>
        <p:spPr>
          <a:xfrm>
            <a:off x="673575" y="4686475"/>
            <a:ext cx="5388600" cy="44398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58988" y="739775"/>
            <a:ext cx="2617787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8:notes"/>
          <p:cNvSpPr txBox="1">
            <a:spLocks noGrp="1"/>
          </p:cNvSpPr>
          <p:nvPr>
            <p:ph type="body" idx="1"/>
          </p:nvPr>
        </p:nvSpPr>
        <p:spPr>
          <a:xfrm>
            <a:off x="673575" y="4686475"/>
            <a:ext cx="5388600" cy="44398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58988" y="739775"/>
            <a:ext cx="2617787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2b849d76a40_0_2:notes"/>
          <p:cNvSpPr txBox="1">
            <a:spLocks noGrp="1"/>
          </p:cNvSpPr>
          <p:nvPr>
            <p:ph type="body" idx="1"/>
          </p:nvPr>
        </p:nvSpPr>
        <p:spPr>
          <a:xfrm>
            <a:off x="673575" y="4686475"/>
            <a:ext cx="5388600" cy="443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g2b849d76a40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58988" y="739775"/>
            <a:ext cx="2617787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9:notes"/>
          <p:cNvSpPr txBox="1">
            <a:spLocks noGrp="1"/>
          </p:cNvSpPr>
          <p:nvPr>
            <p:ph type="body" idx="1"/>
          </p:nvPr>
        </p:nvSpPr>
        <p:spPr>
          <a:xfrm>
            <a:off x="673575" y="4686475"/>
            <a:ext cx="5388600" cy="44398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58988" y="739775"/>
            <a:ext cx="2617787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0:notes"/>
          <p:cNvSpPr txBox="1">
            <a:spLocks noGrp="1"/>
          </p:cNvSpPr>
          <p:nvPr>
            <p:ph type="body" idx="1"/>
          </p:nvPr>
        </p:nvSpPr>
        <p:spPr>
          <a:xfrm>
            <a:off x="673575" y="4686475"/>
            <a:ext cx="5388600" cy="44398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58988" y="739775"/>
            <a:ext cx="2617787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1:notes"/>
          <p:cNvSpPr txBox="1">
            <a:spLocks noGrp="1"/>
          </p:cNvSpPr>
          <p:nvPr>
            <p:ph type="body" idx="1"/>
          </p:nvPr>
        </p:nvSpPr>
        <p:spPr>
          <a:xfrm>
            <a:off x="673575" y="4686475"/>
            <a:ext cx="5388600" cy="44398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58988" y="739775"/>
            <a:ext cx="2617787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2:notes"/>
          <p:cNvSpPr txBox="1">
            <a:spLocks noGrp="1"/>
          </p:cNvSpPr>
          <p:nvPr>
            <p:ph type="body" idx="1"/>
          </p:nvPr>
        </p:nvSpPr>
        <p:spPr>
          <a:xfrm>
            <a:off x="673575" y="4686475"/>
            <a:ext cx="5388600" cy="44398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58988" y="739775"/>
            <a:ext cx="2617787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dia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4"/>
          <p:cNvSpPr txBox="1"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96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4"/>
          <p:cNvSpPr txBox="1"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1pPr>
            <a:lvl2pPr lvl="1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/>
            </a:lvl2pPr>
            <a:lvl3pPr lvl="2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/>
            </a:lvl3pPr>
            <a:lvl4pPr lvl="3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4pPr>
            <a:lvl5pPr lvl="4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5pPr>
            <a:lvl6pPr lvl="5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6pPr>
            <a:lvl7pPr lvl="6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7pPr>
            <a:lvl8pPr lvl="7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8pPr>
            <a:lvl9pPr lvl="8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9pPr>
          </a:lstStyle>
          <a:p>
            <a:endParaRPr/>
          </a:p>
        </p:txBody>
      </p:sp>
      <p:sp>
        <p:nvSpPr>
          <p:cNvPr id="14" name="Google Shape;14;p14"/>
          <p:cNvSpPr txBox="1">
            <a:spLocks noGrp="1"/>
          </p:cNvSpPr>
          <p:nvPr>
            <p:ph type="dt" idx="10"/>
          </p:nvPr>
        </p:nvSpPr>
        <p:spPr>
          <a:xfrm>
            <a:off x="519112" y="9909175"/>
            <a:ext cx="1701800" cy="569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4"/>
          <p:cNvSpPr txBox="1">
            <a:spLocks noGrp="1"/>
          </p:cNvSpPr>
          <p:nvPr>
            <p:ph type="ftr" idx="11"/>
          </p:nvPr>
        </p:nvSpPr>
        <p:spPr>
          <a:xfrm>
            <a:off x="2503487" y="9909175"/>
            <a:ext cx="2552700" cy="569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4"/>
          <p:cNvSpPr txBox="1">
            <a:spLocks noGrp="1"/>
          </p:cNvSpPr>
          <p:nvPr>
            <p:ph type="sldNum" idx="12"/>
          </p:nvPr>
        </p:nvSpPr>
        <p:spPr>
          <a:xfrm>
            <a:off x="5338762" y="9909175"/>
            <a:ext cx="1701800" cy="569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 és tartalom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5"/>
          <p:cNvSpPr txBox="1">
            <a:spLocks noGrp="1"/>
          </p:cNvSpPr>
          <p:nvPr>
            <p:ph type="title"/>
          </p:nvPr>
        </p:nvSpPr>
        <p:spPr>
          <a:xfrm>
            <a:off x="519112" y="569912"/>
            <a:ext cx="6521450" cy="206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5"/>
          <p:cNvSpPr txBox="1">
            <a:spLocks noGrp="1"/>
          </p:cNvSpPr>
          <p:nvPr>
            <p:ph type="body" idx="1"/>
          </p:nvPr>
        </p:nvSpPr>
        <p:spPr>
          <a:xfrm>
            <a:off x="519112" y="2846387"/>
            <a:ext cx="6521450" cy="6783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5"/>
          <p:cNvSpPr txBox="1">
            <a:spLocks noGrp="1"/>
          </p:cNvSpPr>
          <p:nvPr>
            <p:ph type="dt" idx="10"/>
          </p:nvPr>
        </p:nvSpPr>
        <p:spPr>
          <a:xfrm>
            <a:off x="519112" y="9909175"/>
            <a:ext cx="1701800" cy="569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5"/>
          <p:cNvSpPr txBox="1">
            <a:spLocks noGrp="1"/>
          </p:cNvSpPr>
          <p:nvPr>
            <p:ph type="ftr" idx="11"/>
          </p:nvPr>
        </p:nvSpPr>
        <p:spPr>
          <a:xfrm>
            <a:off x="2503487" y="9909175"/>
            <a:ext cx="2552700" cy="569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5"/>
          <p:cNvSpPr txBox="1">
            <a:spLocks noGrp="1"/>
          </p:cNvSpPr>
          <p:nvPr>
            <p:ph type="sldNum" idx="12"/>
          </p:nvPr>
        </p:nvSpPr>
        <p:spPr>
          <a:xfrm>
            <a:off x="5338762" y="9909175"/>
            <a:ext cx="1701800" cy="569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üggőleges cím és szöveg" type="vertTitleAndTx">
  <p:cSld name="VERTICAL_TITLE_AND_VERTICAL_TEX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6"/>
          <p:cNvSpPr txBox="1">
            <a:spLocks noGrp="1"/>
          </p:cNvSpPr>
          <p:nvPr>
            <p:ph type="title"/>
          </p:nvPr>
        </p:nvSpPr>
        <p:spPr>
          <a:xfrm rot="5400000">
            <a:off x="1694512" y="4284621"/>
            <a:ext cx="9060817" cy="163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6"/>
          <p:cNvSpPr txBox="1">
            <a:spLocks noGrp="1"/>
          </p:cNvSpPr>
          <p:nvPr>
            <p:ph type="body" idx="1"/>
          </p:nvPr>
        </p:nvSpPr>
        <p:spPr>
          <a:xfrm rot="5400000">
            <a:off x="-1612846" y="2701814"/>
            <a:ext cx="9060817" cy="4795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16"/>
          <p:cNvSpPr txBox="1">
            <a:spLocks noGrp="1"/>
          </p:cNvSpPr>
          <p:nvPr>
            <p:ph type="dt" idx="10"/>
          </p:nvPr>
        </p:nvSpPr>
        <p:spPr>
          <a:xfrm>
            <a:off x="519112" y="9909175"/>
            <a:ext cx="1701800" cy="569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6"/>
          <p:cNvSpPr txBox="1">
            <a:spLocks noGrp="1"/>
          </p:cNvSpPr>
          <p:nvPr>
            <p:ph type="ftr" idx="11"/>
          </p:nvPr>
        </p:nvSpPr>
        <p:spPr>
          <a:xfrm>
            <a:off x="2503487" y="9909175"/>
            <a:ext cx="2552700" cy="569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6"/>
          <p:cNvSpPr txBox="1">
            <a:spLocks noGrp="1"/>
          </p:cNvSpPr>
          <p:nvPr>
            <p:ph type="sldNum" idx="12"/>
          </p:nvPr>
        </p:nvSpPr>
        <p:spPr>
          <a:xfrm>
            <a:off x="5338762" y="9909175"/>
            <a:ext cx="1701800" cy="569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 és függőleges szöveg" type="vertTx">
  <p:cSld name="VERTICAL_TEX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7"/>
          <p:cNvSpPr txBox="1">
            <a:spLocks noGrp="1"/>
          </p:cNvSpPr>
          <p:nvPr>
            <p:ph type="title"/>
          </p:nvPr>
        </p:nvSpPr>
        <p:spPr>
          <a:xfrm>
            <a:off x="519112" y="569912"/>
            <a:ext cx="6521450" cy="206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7"/>
          <p:cNvSpPr txBox="1">
            <a:spLocks noGrp="1"/>
          </p:cNvSpPr>
          <p:nvPr>
            <p:ph type="body" idx="1"/>
          </p:nvPr>
        </p:nvSpPr>
        <p:spPr>
          <a:xfrm rot="5400000">
            <a:off x="388143" y="2977355"/>
            <a:ext cx="6783387" cy="652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7"/>
          <p:cNvSpPr txBox="1">
            <a:spLocks noGrp="1"/>
          </p:cNvSpPr>
          <p:nvPr>
            <p:ph type="dt" idx="10"/>
          </p:nvPr>
        </p:nvSpPr>
        <p:spPr>
          <a:xfrm>
            <a:off x="519112" y="9909175"/>
            <a:ext cx="1701800" cy="569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7"/>
          <p:cNvSpPr txBox="1">
            <a:spLocks noGrp="1"/>
          </p:cNvSpPr>
          <p:nvPr>
            <p:ph type="ftr" idx="11"/>
          </p:nvPr>
        </p:nvSpPr>
        <p:spPr>
          <a:xfrm>
            <a:off x="2503487" y="9909175"/>
            <a:ext cx="2552700" cy="569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7"/>
          <p:cNvSpPr txBox="1">
            <a:spLocks noGrp="1"/>
          </p:cNvSpPr>
          <p:nvPr>
            <p:ph type="sldNum" idx="12"/>
          </p:nvPr>
        </p:nvSpPr>
        <p:spPr>
          <a:xfrm>
            <a:off x="5338762" y="9909175"/>
            <a:ext cx="1701800" cy="569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ép képaláírással" type="picTx">
  <p:cSld name="PICTURE_WITH_CAPTION_TEX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8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645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8"/>
          <p:cNvSpPr>
            <a:spLocks noGrp="1"/>
          </p:cNvSpPr>
          <p:nvPr>
            <p:ph type="pic" idx="2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38" name="Google Shape;38;p18"/>
          <p:cNvSpPr txBox="1">
            <a:spLocks noGrp="1"/>
          </p:cNvSpPr>
          <p:nvPr>
            <p:ph type="body" idx="1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39" name="Google Shape;39;p18"/>
          <p:cNvSpPr txBox="1">
            <a:spLocks noGrp="1"/>
          </p:cNvSpPr>
          <p:nvPr>
            <p:ph type="dt" idx="10"/>
          </p:nvPr>
        </p:nvSpPr>
        <p:spPr>
          <a:xfrm>
            <a:off x="519112" y="9909175"/>
            <a:ext cx="1701800" cy="569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8"/>
          <p:cNvSpPr txBox="1">
            <a:spLocks noGrp="1"/>
          </p:cNvSpPr>
          <p:nvPr>
            <p:ph type="ftr" idx="11"/>
          </p:nvPr>
        </p:nvSpPr>
        <p:spPr>
          <a:xfrm>
            <a:off x="2503487" y="9909175"/>
            <a:ext cx="2552700" cy="569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8"/>
          <p:cNvSpPr txBox="1">
            <a:spLocks noGrp="1"/>
          </p:cNvSpPr>
          <p:nvPr>
            <p:ph type="sldNum" idx="12"/>
          </p:nvPr>
        </p:nvSpPr>
        <p:spPr>
          <a:xfrm>
            <a:off x="5338762" y="9909175"/>
            <a:ext cx="1701800" cy="569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rtalomrész képaláírással" type="objTx">
  <p:cSld name="OBJECT_WITH_CAPTION_TEX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9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645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9"/>
          <p:cNvSpPr txBox="1">
            <a:spLocks noGrp="1"/>
          </p:cNvSpPr>
          <p:nvPr>
            <p:ph type="body" idx="1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96557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45"/>
              <a:buChar char="•"/>
              <a:defRPr sz="2645"/>
            </a:lvl1pPr>
            <a:lvl2pPr marL="914400" lvl="1" indent="-375602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2315"/>
              <a:buChar char="•"/>
              <a:defRPr sz="2315"/>
            </a:lvl2pPr>
            <a:lvl3pPr marL="1371600" lvl="2" indent="-354583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Char char="•"/>
              <a:defRPr sz="1984"/>
            </a:lvl3pPr>
            <a:lvl4pPr marL="1828800" lvl="3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4pPr>
            <a:lvl5pPr marL="2286000" lvl="4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5pPr>
            <a:lvl6pPr marL="2743200" lvl="5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6pPr>
            <a:lvl7pPr marL="3200400" lvl="6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7pPr>
            <a:lvl8pPr marL="3657600" lvl="7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8pPr>
            <a:lvl9pPr marL="4114800" lvl="8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9pPr>
          </a:lstStyle>
          <a:p>
            <a:endParaRPr/>
          </a:p>
        </p:txBody>
      </p:sp>
      <p:sp>
        <p:nvSpPr>
          <p:cNvPr id="45" name="Google Shape;45;p19"/>
          <p:cNvSpPr txBox="1">
            <a:spLocks noGrp="1"/>
          </p:cNvSpPr>
          <p:nvPr>
            <p:ph type="body" idx="2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46" name="Google Shape;46;p19"/>
          <p:cNvSpPr txBox="1">
            <a:spLocks noGrp="1"/>
          </p:cNvSpPr>
          <p:nvPr>
            <p:ph type="dt" idx="10"/>
          </p:nvPr>
        </p:nvSpPr>
        <p:spPr>
          <a:xfrm>
            <a:off x="519112" y="9909175"/>
            <a:ext cx="1701800" cy="569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9"/>
          <p:cNvSpPr txBox="1">
            <a:spLocks noGrp="1"/>
          </p:cNvSpPr>
          <p:nvPr>
            <p:ph type="ftr" idx="11"/>
          </p:nvPr>
        </p:nvSpPr>
        <p:spPr>
          <a:xfrm>
            <a:off x="2503487" y="9909175"/>
            <a:ext cx="2552700" cy="569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9"/>
          <p:cNvSpPr txBox="1">
            <a:spLocks noGrp="1"/>
          </p:cNvSpPr>
          <p:nvPr>
            <p:ph type="sldNum" idx="12"/>
          </p:nvPr>
        </p:nvSpPr>
        <p:spPr>
          <a:xfrm>
            <a:off x="5338762" y="9909175"/>
            <a:ext cx="1701800" cy="569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Üres" type="blank">
  <p:cSld name="BLANK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0"/>
          <p:cNvSpPr txBox="1">
            <a:spLocks noGrp="1"/>
          </p:cNvSpPr>
          <p:nvPr>
            <p:ph type="dt" idx="10"/>
          </p:nvPr>
        </p:nvSpPr>
        <p:spPr>
          <a:xfrm>
            <a:off x="519112" y="9909175"/>
            <a:ext cx="1701800" cy="569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0"/>
          <p:cNvSpPr txBox="1">
            <a:spLocks noGrp="1"/>
          </p:cNvSpPr>
          <p:nvPr>
            <p:ph type="ftr" idx="11"/>
          </p:nvPr>
        </p:nvSpPr>
        <p:spPr>
          <a:xfrm>
            <a:off x="2503487" y="9909175"/>
            <a:ext cx="2552700" cy="569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0"/>
          <p:cNvSpPr txBox="1">
            <a:spLocks noGrp="1"/>
          </p:cNvSpPr>
          <p:nvPr>
            <p:ph type="sldNum" idx="12"/>
          </p:nvPr>
        </p:nvSpPr>
        <p:spPr>
          <a:xfrm>
            <a:off x="5338762" y="9909175"/>
            <a:ext cx="1701800" cy="569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sak cím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1"/>
          <p:cNvSpPr txBox="1">
            <a:spLocks noGrp="1"/>
          </p:cNvSpPr>
          <p:nvPr>
            <p:ph type="title"/>
          </p:nvPr>
        </p:nvSpPr>
        <p:spPr>
          <a:xfrm>
            <a:off x="519112" y="569912"/>
            <a:ext cx="6521450" cy="206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1"/>
          <p:cNvSpPr txBox="1">
            <a:spLocks noGrp="1"/>
          </p:cNvSpPr>
          <p:nvPr>
            <p:ph type="dt" idx="10"/>
          </p:nvPr>
        </p:nvSpPr>
        <p:spPr>
          <a:xfrm>
            <a:off x="519112" y="9909175"/>
            <a:ext cx="1701800" cy="569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1"/>
          <p:cNvSpPr txBox="1">
            <a:spLocks noGrp="1"/>
          </p:cNvSpPr>
          <p:nvPr>
            <p:ph type="ftr" idx="11"/>
          </p:nvPr>
        </p:nvSpPr>
        <p:spPr>
          <a:xfrm>
            <a:off x="2503487" y="9909175"/>
            <a:ext cx="2552700" cy="569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1"/>
          <p:cNvSpPr txBox="1">
            <a:spLocks noGrp="1"/>
          </p:cNvSpPr>
          <p:nvPr>
            <p:ph type="sldNum" idx="12"/>
          </p:nvPr>
        </p:nvSpPr>
        <p:spPr>
          <a:xfrm>
            <a:off x="5338762" y="9909175"/>
            <a:ext cx="1701800" cy="569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Összehasonlítás" type="twoTxTwoObj">
  <p:cSld name="TWO_OBJECTS_WITH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2"/>
          <p:cNvSpPr txBox="1"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2"/>
          <p:cNvSpPr txBox="1"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61" name="Google Shape;61;p22"/>
          <p:cNvSpPr txBox="1">
            <a:spLocks noGrp="1"/>
          </p:cNvSpPr>
          <p:nvPr>
            <p:ph type="body" idx="2"/>
          </p:nvPr>
        </p:nvSpPr>
        <p:spPr>
          <a:xfrm>
            <a:off x="520713" y="3905482"/>
            <a:ext cx="3198096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22"/>
          <p:cNvSpPr txBox="1">
            <a:spLocks noGrp="1"/>
          </p:cNvSpPr>
          <p:nvPr>
            <p:ph type="body" idx="3"/>
          </p:nvPr>
        </p:nvSpPr>
        <p:spPr>
          <a:xfrm>
            <a:off x="3827086" y="2620980"/>
            <a:ext cx="3213847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63" name="Google Shape;63;p22"/>
          <p:cNvSpPr txBox="1">
            <a:spLocks noGrp="1"/>
          </p:cNvSpPr>
          <p:nvPr>
            <p:ph type="body" idx="4"/>
          </p:nvPr>
        </p:nvSpPr>
        <p:spPr>
          <a:xfrm>
            <a:off x="3827086" y="3905482"/>
            <a:ext cx="3213847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4" name="Google Shape;64;p22"/>
          <p:cNvSpPr txBox="1">
            <a:spLocks noGrp="1"/>
          </p:cNvSpPr>
          <p:nvPr>
            <p:ph type="dt" idx="10"/>
          </p:nvPr>
        </p:nvSpPr>
        <p:spPr>
          <a:xfrm>
            <a:off x="519112" y="9909175"/>
            <a:ext cx="1701800" cy="569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22"/>
          <p:cNvSpPr txBox="1">
            <a:spLocks noGrp="1"/>
          </p:cNvSpPr>
          <p:nvPr>
            <p:ph type="ftr" idx="11"/>
          </p:nvPr>
        </p:nvSpPr>
        <p:spPr>
          <a:xfrm>
            <a:off x="2503487" y="9909175"/>
            <a:ext cx="2552700" cy="569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2"/>
          <p:cNvSpPr txBox="1">
            <a:spLocks noGrp="1"/>
          </p:cNvSpPr>
          <p:nvPr>
            <p:ph type="sldNum" idx="12"/>
          </p:nvPr>
        </p:nvSpPr>
        <p:spPr>
          <a:xfrm>
            <a:off x="5338762" y="9909175"/>
            <a:ext cx="1701800" cy="569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tartalomrész" type="twoObj">
  <p:cSld name="TWO_OBJECTS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3"/>
          <p:cNvSpPr txBox="1">
            <a:spLocks noGrp="1"/>
          </p:cNvSpPr>
          <p:nvPr>
            <p:ph type="title"/>
          </p:nvPr>
        </p:nvSpPr>
        <p:spPr>
          <a:xfrm>
            <a:off x="519112" y="569912"/>
            <a:ext cx="6521450" cy="206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23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0" name="Google Shape;70;p23"/>
          <p:cNvSpPr txBox="1">
            <a:spLocks noGrp="1"/>
          </p:cNvSpPr>
          <p:nvPr>
            <p:ph type="body" idx="2"/>
          </p:nvPr>
        </p:nvSpPr>
        <p:spPr>
          <a:xfrm>
            <a:off x="3827085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3"/>
          <p:cNvSpPr txBox="1">
            <a:spLocks noGrp="1"/>
          </p:cNvSpPr>
          <p:nvPr>
            <p:ph type="dt" idx="10"/>
          </p:nvPr>
        </p:nvSpPr>
        <p:spPr>
          <a:xfrm>
            <a:off x="519112" y="9909175"/>
            <a:ext cx="1701800" cy="569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3"/>
          <p:cNvSpPr txBox="1">
            <a:spLocks noGrp="1"/>
          </p:cNvSpPr>
          <p:nvPr>
            <p:ph type="ftr" idx="11"/>
          </p:nvPr>
        </p:nvSpPr>
        <p:spPr>
          <a:xfrm>
            <a:off x="2503487" y="9909175"/>
            <a:ext cx="2552700" cy="569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3"/>
          <p:cNvSpPr txBox="1">
            <a:spLocks noGrp="1"/>
          </p:cNvSpPr>
          <p:nvPr>
            <p:ph type="sldNum" idx="12"/>
          </p:nvPr>
        </p:nvSpPr>
        <p:spPr>
          <a:xfrm>
            <a:off x="5338762" y="9909175"/>
            <a:ext cx="1701800" cy="569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zakaszfejléc" type="secHead">
  <p:cSld name="SECTION_HEADER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4"/>
          <p:cNvSpPr txBox="1"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96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4"/>
          <p:cNvSpPr txBox="1"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653"/>
              <a:buNone/>
              <a:defRPr sz="1653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488"/>
              <a:buNone/>
              <a:defRPr sz="1488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7" name="Google Shape;77;p24"/>
          <p:cNvSpPr txBox="1">
            <a:spLocks noGrp="1"/>
          </p:cNvSpPr>
          <p:nvPr>
            <p:ph type="dt" idx="10"/>
          </p:nvPr>
        </p:nvSpPr>
        <p:spPr>
          <a:xfrm>
            <a:off x="519112" y="9909175"/>
            <a:ext cx="1701800" cy="569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4"/>
          <p:cNvSpPr txBox="1">
            <a:spLocks noGrp="1"/>
          </p:cNvSpPr>
          <p:nvPr>
            <p:ph type="ftr" idx="11"/>
          </p:nvPr>
        </p:nvSpPr>
        <p:spPr>
          <a:xfrm>
            <a:off x="2503487" y="9909175"/>
            <a:ext cx="2552700" cy="569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4"/>
          <p:cNvSpPr txBox="1">
            <a:spLocks noGrp="1"/>
          </p:cNvSpPr>
          <p:nvPr>
            <p:ph type="sldNum" idx="12"/>
          </p:nvPr>
        </p:nvSpPr>
        <p:spPr>
          <a:xfrm>
            <a:off x="5338762" y="9909175"/>
            <a:ext cx="1701800" cy="569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>
            <a:spLocks noGrp="1"/>
          </p:cNvSpPr>
          <p:nvPr>
            <p:ph type="title"/>
          </p:nvPr>
        </p:nvSpPr>
        <p:spPr>
          <a:xfrm>
            <a:off x="519112" y="569912"/>
            <a:ext cx="6521450" cy="206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p13"/>
          <p:cNvSpPr txBox="1">
            <a:spLocks noGrp="1"/>
          </p:cNvSpPr>
          <p:nvPr>
            <p:ph type="body" idx="1"/>
          </p:nvPr>
        </p:nvSpPr>
        <p:spPr>
          <a:xfrm>
            <a:off x="519112" y="2846387"/>
            <a:ext cx="6521450" cy="6783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74650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•"/>
              <a:defRPr sz="2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9250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3"/>
          <p:cNvSpPr txBox="1">
            <a:spLocks noGrp="1"/>
          </p:cNvSpPr>
          <p:nvPr>
            <p:ph type="dt" idx="10"/>
          </p:nvPr>
        </p:nvSpPr>
        <p:spPr>
          <a:xfrm>
            <a:off x="519112" y="9909175"/>
            <a:ext cx="1701800" cy="569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3"/>
          <p:cNvSpPr txBox="1">
            <a:spLocks noGrp="1"/>
          </p:cNvSpPr>
          <p:nvPr>
            <p:ph type="ftr" idx="11"/>
          </p:nvPr>
        </p:nvSpPr>
        <p:spPr>
          <a:xfrm>
            <a:off x="2503487" y="9909175"/>
            <a:ext cx="2552700" cy="569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3"/>
          <p:cNvSpPr txBox="1">
            <a:spLocks noGrp="1"/>
          </p:cNvSpPr>
          <p:nvPr>
            <p:ph type="sldNum" idx="12"/>
          </p:nvPr>
        </p:nvSpPr>
        <p:spPr>
          <a:xfrm>
            <a:off x="5338762" y="9909175"/>
            <a:ext cx="1701800" cy="569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10" Type="http://schemas.openxmlformats.org/officeDocument/2006/relationships/image" Target="../media/image45.jpeg"/><Relationship Id="rId4" Type="http://schemas.openxmlformats.org/officeDocument/2006/relationships/image" Target="../media/image39.png"/><Relationship Id="rId9" Type="http://schemas.openxmlformats.org/officeDocument/2006/relationships/image" Target="../media/image4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sales@flins.hu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46.png"/><Relationship Id="rId4" Type="http://schemas.openxmlformats.org/officeDocument/2006/relationships/hyperlink" Target="http://www.flins.h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4">
            <a:alphaModFix/>
          </a:blip>
          <a:srcRect l="42874" t="-18" r="10127" b="18"/>
          <a:stretch/>
        </p:blipFill>
        <p:spPr>
          <a:xfrm>
            <a:off x="0" y="0"/>
            <a:ext cx="7559675" cy="10691812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 txBox="1">
            <a:spLocks noGrp="1"/>
          </p:cNvSpPr>
          <p:nvPr>
            <p:ph type="ctrTitle"/>
          </p:nvPr>
        </p:nvSpPr>
        <p:spPr>
          <a:xfrm>
            <a:off x="0" y="8016875"/>
            <a:ext cx="7559675" cy="2673350"/>
          </a:xfrm>
          <a:prstGeom prst="rect">
            <a:avLst/>
          </a:prstGeom>
          <a:solidFill>
            <a:srgbClr val="FFFFFF">
              <a:alpha val="79607"/>
            </a:srgbClr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A00"/>
              </a:buClr>
              <a:buSzPts val="3200"/>
              <a:buFont typeface="Arial"/>
              <a:buNone/>
            </a:pPr>
            <a:r>
              <a:rPr lang="en-US" sz="3200" b="1" i="0" u="none" dirty="0">
                <a:solidFill>
                  <a:srgbClr val="00AA00"/>
                </a:solidFill>
                <a:latin typeface="Arial"/>
                <a:ea typeface="Arial"/>
                <a:cs typeface="Arial"/>
                <a:sym typeface="Arial"/>
              </a:rPr>
              <a:t>FLINS </a:t>
            </a:r>
            <a:r>
              <a:rPr lang="en-US" sz="3200" b="1" i="0" u="none" dirty="0" err="1">
                <a:solidFill>
                  <a:srgbClr val="00AA00"/>
                </a:solidFill>
                <a:latin typeface="Arial"/>
                <a:ea typeface="Arial"/>
                <a:cs typeface="Arial"/>
                <a:sym typeface="Arial"/>
              </a:rPr>
              <a:t>DuoSol</a:t>
            </a:r>
            <a:br>
              <a:rPr lang="en-US" sz="4000" b="0" i="0" u="none" dirty="0">
                <a:solidFill>
                  <a:srgbClr val="383E4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000" b="0" i="0" u="none" dirty="0" err="1">
                <a:solidFill>
                  <a:srgbClr val="383E42"/>
                </a:solidFill>
                <a:latin typeface="Arial"/>
                <a:ea typeface="Arial"/>
                <a:cs typeface="Arial"/>
                <a:sym typeface="Arial"/>
              </a:rPr>
              <a:t>földre</a:t>
            </a:r>
            <a:r>
              <a:rPr lang="en-US" sz="2000" b="0" i="0" u="none" dirty="0">
                <a:solidFill>
                  <a:srgbClr val="383E4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dirty="0" err="1">
                <a:solidFill>
                  <a:srgbClr val="383E42"/>
                </a:solidFill>
                <a:latin typeface="Arial"/>
                <a:ea typeface="Arial"/>
                <a:cs typeface="Arial"/>
                <a:sym typeface="Arial"/>
              </a:rPr>
              <a:t>telepíthető</a:t>
            </a:r>
            <a:r>
              <a:rPr lang="en-US" sz="2000" b="0" i="0" u="none" dirty="0">
                <a:solidFill>
                  <a:srgbClr val="383E4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dirty="0" err="1">
                <a:solidFill>
                  <a:srgbClr val="383E42"/>
                </a:solidFill>
                <a:latin typeface="Arial"/>
                <a:ea typeface="Arial"/>
                <a:cs typeface="Arial"/>
                <a:sym typeface="Arial"/>
              </a:rPr>
              <a:t>napelem-tartószerkezet</a:t>
            </a:r>
            <a:br>
              <a:rPr lang="en-US" sz="2400" b="0" i="0" u="none" dirty="0">
                <a:solidFill>
                  <a:srgbClr val="383E4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 dirty="0">
                <a:solidFill>
                  <a:srgbClr val="383E4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lang="en-US" sz="2400" b="0" i="0" u="none" dirty="0">
                <a:solidFill>
                  <a:srgbClr val="383E4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600" b="1" i="0" u="none" dirty="0" err="1">
                <a:solidFill>
                  <a:srgbClr val="00AA00"/>
                </a:solidFill>
                <a:latin typeface="Arial"/>
                <a:ea typeface="Arial"/>
                <a:cs typeface="Arial"/>
                <a:sym typeface="Arial"/>
              </a:rPr>
              <a:t>Termékkatalógus</a:t>
            </a:r>
            <a:r>
              <a:rPr lang="en-US" sz="3600" b="1" i="0" u="none" dirty="0">
                <a:solidFill>
                  <a:srgbClr val="00AA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00" b="1" i="0" u="none" dirty="0" err="1">
                <a:solidFill>
                  <a:srgbClr val="00AA00"/>
                </a:solidFill>
                <a:latin typeface="Arial"/>
                <a:ea typeface="Arial"/>
                <a:cs typeface="Arial"/>
                <a:sym typeface="Arial"/>
              </a:rPr>
              <a:t>és</a:t>
            </a:r>
            <a:r>
              <a:rPr lang="en-US" sz="3600" b="1" i="0" u="none" dirty="0">
                <a:solidFill>
                  <a:srgbClr val="00AA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00" b="1" i="0" u="none" dirty="0" err="1">
                <a:solidFill>
                  <a:srgbClr val="00AA00"/>
                </a:solidFill>
                <a:latin typeface="Arial"/>
                <a:ea typeface="Arial"/>
                <a:cs typeface="Arial"/>
                <a:sym typeface="Arial"/>
              </a:rPr>
              <a:t>árlista</a:t>
            </a:r>
            <a:br>
              <a:rPr lang="en-US" sz="4400" b="0" i="0" u="none" dirty="0">
                <a:solidFill>
                  <a:srgbClr val="383E4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800" b="0" i="0" u="none" dirty="0">
                <a:solidFill>
                  <a:srgbClr val="383E42"/>
                </a:solidFill>
                <a:latin typeface="Arial"/>
                <a:ea typeface="Arial"/>
                <a:cs typeface="Arial"/>
                <a:sym typeface="Arial"/>
              </a:rPr>
              <a:t>202</a:t>
            </a:r>
            <a:r>
              <a:rPr lang="hu-HU" sz="1800" dirty="0">
                <a:solidFill>
                  <a:srgbClr val="383E42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r>
              <a:rPr lang="hu-HU" sz="1800" b="0" i="0" u="none" dirty="0">
                <a:solidFill>
                  <a:srgbClr val="383E42"/>
                </a:solidFill>
                <a:latin typeface="Arial"/>
                <a:ea typeface="Arial"/>
                <a:cs typeface="Arial"/>
                <a:sym typeface="Arial"/>
              </a:rPr>
              <a:t>.februártól</a:t>
            </a:r>
            <a:r>
              <a:rPr lang="hu-HU" sz="1800" dirty="0">
                <a:solidFill>
                  <a:srgbClr val="383E42"/>
                </a:solidFill>
                <a:latin typeface="Arial"/>
                <a:ea typeface="Arial"/>
                <a:cs typeface="Arial"/>
                <a:sym typeface="Arial"/>
              </a:rPr>
              <a:t> érvényes</a:t>
            </a:r>
            <a:br>
              <a:rPr lang="en-US" sz="2000" b="0" i="0" u="none" dirty="0">
                <a:solidFill>
                  <a:srgbClr val="383E42"/>
                </a:solidFill>
                <a:latin typeface="Arial"/>
                <a:ea typeface="Arial"/>
                <a:cs typeface="Arial"/>
                <a:sym typeface="Arial"/>
              </a:rPr>
            </a:br>
            <a:endParaRPr dirty="0"/>
          </a:p>
        </p:txBody>
      </p:sp>
      <p:sp>
        <p:nvSpPr>
          <p:cNvPr id="86" name="Google Shape;86;p1"/>
          <p:cNvSpPr/>
          <p:nvPr/>
        </p:nvSpPr>
        <p:spPr>
          <a:xfrm rot="-5400000">
            <a:off x="6582568" y="624681"/>
            <a:ext cx="590550" cy="1363662"/>
          </a:xfrm>
          <a:prstGeom prst="triangle">
            <a:avLst>
              <a:gd name="adj" fmla="val 5136"/>
            </a:avLst>
          </a:prstGeom>
          <a:solidFill>
            <a:srgbClr val="383E42">
              <a:alpha val="39607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"/>
          <p:cNvSpPr/>
          <p:nvPr/>
        </p:nvSpPr>
        <p:spPr>
          <a:xfrm rot="5400000">
            <a:off x="1482725" y="-1484312"/>
            <a:ext cx="2516187" cy="5481637"/>
          </a:xfrm>
          <a:prstGeom prst="triangle">
            <a:avLst>
              <a:gd name="adj" fmla="val 0"/>
            </a:avLst>
          </a:prstGeom>
          <a:solidFill>
            <a:schemeClr val="dk1">
              <a:alpha val="39607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8" name="Google Shape;88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980112" y="492125"/>
            <a:ext cx="1081087" cy="15287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3" name="Google Shape;93;p2"/>
          <p:cNvGraphicFramePr/>
          <p:nvPr>
            <p:extLst>
              <p:ext uri="{D42A27DB-BD31-4B8C-83A1-F6EECF244321}">
                <p14:modId xmlns:p14="http://schemas.microsoft.com/office/powerpoint/2010/main" val="3860875052"/>
              </p:ext>
            </p:extLst>
          </p:nvPr>
        </p:nvGraphicFramePr>
        <p:xfrm>
          <a:off x="0" y="2968625"/>
          <a:ext cx="7559650" cy="2297075"/>
        </p:xfrm>
        <a:graphic>
          <a:graphicData uri="http://schemas.openxmlformats.org/drawingml/2006/table">
            <a:tbl>
              <a:tblPr>
                <a:noFill/>
                <a:tableStyleId>{2017960A-A588-46CE-B47F-84FF3F456518}</a:tableStyleId>
              </a:tblPr>
              <a:tblGrid>
                <a:gridCol w="1685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24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49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3550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900"/>
                        <a:buFont typeface="Calibri"/>
                        <a:buNone/>
                      </a:pPr>
                      <a:r>
                        <a:rPr lang="en-US" sz="1900" b="1" i="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EEP10-110111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AA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88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4275" marR="34275" marT="17125" marB="17125" anchor="ctr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3525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Calibri"/>
                        <a:buNone/>
                      </a:pPr>
                      <a:r>
                        <a:rPr lang="en-US" sz="1500" b="0" i="0" u="none" dirty="0" err="1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Főtartó</a:t>
                      </a:r>
                      <a:r>
                        <a:rPr lang="en-US" sz="1500" b="0" i="0" u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B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1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Súly (kg):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14,62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Befoglaló méret (cm):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371,5x13,3x11,5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7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Listaár: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r>
                        <a:rPr lang="hu-HU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1,40</a:t>
                      </a:r>
                      <a:r>
                        <a:rPr lang="en-US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EUR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6750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Alkalmazás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: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DB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jelű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tartószerkezetekhez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Panelméret: 1.900 mm-től 2.250 mm-ig</a:t>
                      </a: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4" name="Google Shape;94;p2"/>
          <p:cNvSpPr txBox="1"/>
          <p:nvPr/>
        </p:nvSpPr>
        <p:spPr>
          <a:xfrm flipH="1">
            <a:off x="0" y="0"/>
            <a:ext cx="7559675" cy="527050"/>
          </a:xfrm>
          <a:prstGeom prst="rect">
            <a:avLst/>
          </a:prstGeom>
          <a:solidFill>
            <a:srgbClr val="00AA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r>
              <a:rPr lang="en-US" sz="2800" b="0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TARTÓK</a:t>
            </a:r>
            <a:endParaRPr/>
          </a:p>
        </p:txBody>
      </p:sp>
      <p:graphicFrame>
        <p:nvGraphicFramePr>
          <p:cNvPr id="95" name="Google Shape;95;p2"/>
          <p:cNvGraphicFramePr/>
          <p:nvPr>
            <p:extLst>
              <p:ext uri="{D42A27DB-BD31-4B8C-83A1-F6EECF244321}">
                <p14:modId xmlns:p14="http://schemas.microsoft.com/office/powerpoint/2010/main" val="506604392"/>
              </p:ext>
            </p:extLst>
          </p:nvPr>
        </p:nvGraphicFramePr>
        <p:xfrm>
          <a:off x="25" y="5345906"/>
          <a:ext cx="7559650" cy="2297075"/>
        </p:xfrm>
        <a:graphic>
          <a:graphicData uri="http://schemas.openxmlformats.org/drawingml/2006/table">
            <a:tbl>
              <a:tblPr>
                <a:noFill/>
                <a:tableStyleId>{2017960A-A588-46CE-B47F-84FF3F456518}</a:tableStyleId>
              </a:tblPr>
              <a:tblGrid>
                <a:gridCol w="1685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24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49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3550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900"/>
                        <a:buFont typeface="Calibri"/>
                        <a:buNone/>
                      </a:pPr>
                      <a:r>
                        <a:rPr lang="en-US" sz="1900" b="1" i="0" u="none" dirty="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EEP10-1101</a:t>
                      </a:r>
                      <a:r>
                        <a:rPr lang="hu-HU" sz="1900" b="1" i="0" u="none" dirty="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12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AA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88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4275" marR="34275" marT="17125" marB="17125" anchor="ctr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3525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Calibri"/>
                        <a:buNone/>
                      </a:pPr>
                      <a:r>
                        <a:rPr lang="en-US" sz="1500" b="0" i="0" u="none" dirty="0" err="1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Főtartó</a:t>
                      </a:r>
                      <a:r>
                        <a:rPr lang="en-US" sz="1500" b="0" i="0" u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hu-HU" sz="1500" b="0" i="0" u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</a:t>
                      </a:r>
                      <a:endParaRPr lang="en-US" sz="1600"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1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Súly (kg):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  <a:sym typeface="Calibri"/>
                        </a:rPr>
                        <a:t>16,87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Befoglaló méret (cm):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428,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5x13,3x11,5</a:t>
                      </a:r>
                      <a:endParaRPr lang="en-US" sz="800"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7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Listaár: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hu-HU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46,40</a:t>
                      </a:r>
                      <a:r>
                        <a:rPr lang="en-US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EUR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6750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Alkalmazás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: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jelű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tartószerkezetekhez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da-DK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Panelméret: </a:t>
                      </a: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r>
                        <a:rPr lang="da-DK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</a:t>
                      </a: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r>
                        <a:rPr lang="da-DK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00 mm-től 2.5</a:t>
                      </a: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r>
                        <a:rPr lang="da-DK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 mm-ig</a:t>
                      </a: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7" name="Google Shape;97;p2"/>
          <p:cNvSpPr txBox="1"/>
          <p:nvPr/>
        </p:nvSpPr>
        <p:spPr>
          <a:xfrm>
            <a:off x="0" y="10055225"/>
            <a:ext cx="7559675" cy="665162"/>
          </a:xfrm>
          <a:prstGeom prst="rect">
            <a:avLst/>
          </a:prstGeom>
          <a:solidFill>
            <a:srgbClr val="00AA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Calibri"/>
              <a:buNone/>
            </a:pPr>
            <a:r>
              <a:rPr lang="en-US" sz="900" b="0" i="0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                 2.oldal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 sz="900" b="0" i="0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 sz="900" b="0" i="0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 b="0" i="0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98" name="Google Shape;98;p2"/>
          <p:cNvGraphicFramePr/>
          <p:nvPr>
            <p:extLst>
              <p:ext uri="{D42A27DB-BD31-4B8C-83A1-F6EECF244321}">
                <p14:modId xmlns:p14="http://schemas.microsoft.com/office/powerpoint/2010/main" val="3968307569"/>
              </p:ext>
            </p:extLst>
          </p:nvPr>
        </p:nvGraphicFramePr>
        <p:xfrm>
          <a:off x="0" y="598487"/>
          <a:ext cx="7559650" cy="2297075"/>
        </p:xfrm>
        <a:graphic>
          <a:graphicData uri="http://schemas.openxmlformats.org/drawingml/2006/table">
            <a:tbl>
              <a:tblPr>
                <a:noFill/>
                <a:tableStyleId>{2017960A-A588-46CE-B47F-84FF3F456518}</a:tableStyleId>
              </a:tblPr>
              <a:tblGrid>
                <a:gridCol w="1685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24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49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3550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900"/>
                        <a:buFont typeface="Calibri"/>
                        <a:buNone/>
                      </a:pPr>
                      <a:r>
                        <a:rPr lang="en-US" sz="1900" b="1" i="0" u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EEP10-110101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AA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88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4275" marR="34275" marT="17125" marB="17125" anchor="ctr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3525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Calibri"/>
                        <a:buNone/>
                      </a:pPr>
                      <a:r>
                        <a:rPr lang="en-US" sz="1500" b="0" i="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Főtartó A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1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Súly (kg):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11,07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Befoglaló méret (cm):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279x13,3x11,5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7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Listaár: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r>
                        <a:rPr lang="hu-HU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3,24</a:t>
                      </a:r>
                      <a:r>
                        <a:rPr lang="en-US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EUR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6750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Alkalmazás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: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jelű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tartószerkezetekhez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Panelméret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: </a:t>
                      </a:r>
                      <a:r>
                        <a:rPr lang="hu-HU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max</a:t>
                      </a: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 1.850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</a:t>
                      </a: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r>
                        <a:rPr lang="hu-HU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ig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99" name="Google Shape;99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92550" y="669925"/>
            <a:ext cx="3914775" cy="22018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2" descr="A képen szöveg látható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08375" y="2847975"/>
            <a:ext cx="4440237" cy="2497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74DB6130-46A4-13EB-BC19-41B49ABD20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0881" y="5437187"/>
            <a:ext cx="3658111" cy="205768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7" name="Google Shape;107;p3"/>
          <p:cNvGraphicFramePr/>
          <p:nvPr>
            <p:extLst>
              <p:ext uri="{D42A27DB-BD31-4B8C-83A1-F6EECF244321}">
                <p14:modId xmlns:p14="http://schemas.microsoft.com/office/powerpoint/2010/main" val="1430229685"/>
              </p:ext>
            </p:extLst>
          </p:nvPr>
        </p:nvGraphicFramePr>
        <p:xfrm>
          <a:off x="25" y="2375226"/>
          <a:ext cx="7559650" cy="1819393"/>
        </p:xfrm>
        <a:graphic>
          <a:graphicData uri="http://schemas.openxmlformats.org/drawingml/2006/table">
            <a:tbl>
              <a:tblPr>
                <a:noFill/>
                <a:tableStyleId>{2017960A-A588-46CE-B47F-84FF3F456518}</a:tableStyleId>
              </a:tblPr>
              <a:tblGrid>
                <a:gridCol w="1685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24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49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0300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900"/>
                        <a:buFont typeface="Calibri"/>
                        <a:buNone/>
                      </a:pPr>
                      <a:r>
                        <a:rPr lang="en-US" sz="1900" b="1" i="0" u="none" dirty="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EEP10-110202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AA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88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4275" marR="34275" marT="17125" marB="17125" anchor="ctr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146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Calibri"/>
                        <a:buNone/>
                      </a:pPr>
                      <a:r>
                        <a:rPr lang="en-US" sz="1500" b="0" i="0" u="none" dirty="0" err="1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Támasz</a:t>
                      </a:r>
                      <a:r>
                        <a:rPr lang="en-US" sz="1500" b="0" i="0" u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30 </a:t>
                      </a:r>
                      <a:r>
                        <a:rPr lang="en-US" sz="1500" b="0" i="0" u="none" dirty="0" err="1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fok</a:t>
                      </a:r>
                      <a:r>
                        <a:rPr lang="en-US" sz="1500" b="0" i="0" u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A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2284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Súly (kg):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2,94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3459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Befoglaló méret (cm):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137,5x7,5x4,6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9049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Listaár: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hu-HU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10,80</a:t>
                      </a:r>
                      <a:r>
                        <a:rPr lang="en-US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EUR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2885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Alkalmazás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: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jelű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tartószerkezetekhez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30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fokos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napelem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dőlésszög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8" name="Google Shape;108;p3"/>
          <p:cNvSpPr txBox="1"/>
          <p:nvPr/>
        </p:nvSpPr>
        <p:spPr>
          <a:xfrm flipH="1">
            <a:off x="0" y="0"/>
            <a:ext cx="7559675" cy="527050"/>
          </a:xfrm>
          <a:prstGeom prst="rect">
            <a:avLst/>
          </a:prstGeom>
          <a:solidFill>
            <a:srgbClr val="00AA00"/>
          </a:solidFill>
          <a:ln w="9525" cap="flat" cmpd="sng">
            <a:solidFill>
              <a:srgbClr val="00AA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r>
              <a:rPr lang="en-US" sz="2800" b="0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TÁMASZOK 1.</a:t>
            </a:r>
            <a:endParaRPr/>
          </a:p>
        </p:txBody>
      </p:sp>
      <p:graphicFrame>
        <p:nvGraphicFramePr>
          <p:cNvPr id="109" name="Google Shape;109;p3"/>
          <p:cNvGraphicFramePr/>
          <p:nvPr>
            <p:extLst>
              <p:ext uri="{D42A27DB-BD31-4B8C-83A1-F6EECF244321}">
                <p14:modId xmlns:p14="http://schemas.microsoft.com/office/powerpoint/2010/main" val="793929071"/>
              </p:ext>
            </p:extLst>
          </p:nvPr>
        </p:nvGraphicFramePr>
        <p:xfrm>
          <a:off x="25" y="4219902"/>
          <a:ext cx="7559650" cy="1855031"/>
        </p:xfrm>
        <a:graphic>
          <a:graphicData uri="http://schemas.openxmlformats.org/drawingml/2006/table">
            <a:tbl>
              <a:tblPr>
                <a:noFill/>
                <a:tableStyleId>{2017960A-A588-46CE-B47F-84FF3F456518}</a:tableStyleId>
              </a:tblPr>
              <a:tblGrid>
                <a:gridCol w="1685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24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49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4991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900"/>
                        <a:buFont typeface="Calibri"/>
                        <a:buNone/>
                      </a:pPr>
                      <a:r>
                        <a:rPr lang="en-US" sz="1900" b="1" i="0" u="none" dirty="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EEP10-1102</a:t>
                      </a:r>
                      <a:r>
                        <a:rPr lang="en-US" sz="1900" b="1" dirty="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40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AA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88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4275" marR="34275" marT="17125" marB="17125" anchor="ctr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500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Calibri"/>
                        <a:buNone/>
                      </a:pPr>
                      <a:r>
                        <a:rPr lang="en-US" sz="1500" b="0" i="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Támasz 35 fok A és 25-30-35 fok B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58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Súly (kg):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3,</a:t>
                      </a:r>
                      <a:r>
                        <a:rPr lang="en-US" sz="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45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1811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Befoglaló méret (cm):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</a:t>
                      </a:r>
                      <a:r>
                        <a:rPr lang="en-US" sz="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x7,5x4,6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0324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Listaár: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r>
                        <a:rPr lang="hu-HU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1,93</a:t>
                      </a:r>
                      <a:r>
                        <a:rPr lang="en-US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EUR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7184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Alkalmazás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: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jelű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tartószerkezetekhez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35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fokos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napelem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dőlésszög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10" name="Google Shape;110;p3"/>
          <p:cNvSpPr txBox="1"/>
          <p:nvPr/>
        </p:nvSpPr>
        <p:spPr>
          <a:xfrm>
            <a:off x="0" y="10055225"/>
            <a:ext cx="7559675" cy="646290"/>
          </a:xfrm>
          <a:prstGeom prst="rect">
            <a:avLst/>
          </a:prstGeom>
          <a:solidFill>
            <a:srgbClr val="00AA00"/>
          </a:solidFill>
          <a:ln w="9525" cap="flat" cmpd="sng">
            <a:solidFill>
              <a:srgbClr val="00AA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Calibri"/>
              <a:buNone/>
            </a:pPr>
            <a:r>
              <a:rPr lang="en-US" sz="900" b="0" i="0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          3.oldal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 sz="900" b="0" i="0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 sz="900" b="0" i="0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 b="0" i="0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11" name="Google Shape;111;p3"/>
          <p:cNvGraphicFramePr/>
          <p:nvPr>
            <p:extLst>
              <p:ext uri="{D42A27DB-BD31-4B8C-83A1-F6EECF244321}">
                <p14:modId xmlns:p14="http://schemas.microsoft.com/office/powerpoint/2010/main" val="2164319699"/>
              </p:ext>
            </p:extLst>
          </p:nvPr>
        </p:nvGraphicFramePr>
        <p:xfrm>
          <a:off x="0" y="598488"/>
          <a:ext cx="7559650" cy="1761124"/>
        </p:xfrm>
        <a:graphic>
          <a:graphicData uri="http://schemas.openxmlformats.org/drawingml/2006/table">
            <a:tbl>
              <a:tblPr>
                <a:noFill/>
                <a:tableStyleId>{2017960A-A588-46CE-B47F-84FF3F456518}</a:tableStyleId>
              </a:tblPr>
              <a:tblGrid>
                <a:gridCol w="1685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24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49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3445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900"/>
                        <a:buFont typeface="Calibri"/>
                        <a:buNone/>
                      </a:pPr>
                      <a:r>
                        <a:rPr lang="en-US" sz="1900" b="1" i="0" u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EEP10-110201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AA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88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4275" marR="34275" marT="17125" marB="17125" anchor="ctr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0315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Calibri"/>
                        <a:buNone/>
                      </a:pPr>
                      <a:r>
                        <a:rPr lang="en-US" sz="1500" b="0" i="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Támasz 25 fok A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1458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Súly (kg):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2,57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250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Befoglaló méret (cm):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120x7,5x4,6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6381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Listaár: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hu-HU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9,96</a:t>
                      </a:r>
                      <a:r>
                        <a:rPr lang="en-US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EUR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4055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Alkalmazás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: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jelű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tartószerkezetekhez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25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fokos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napelem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dőlésszög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2" name="Google Shape;112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68118" y="574834"/>
            <a:ext cx="3062016" cy="17365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92221" y="2264894"/>
            <a:ext cx="3613809" cy="1974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3" descr="A képen lámpa látható&#10;&#10;Automatikusan generált leírás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28389" y="4159571"/>
            <a:ext cx="3848761" cy="1974698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15" name="Google Shape;115;p3"/>
          <p:cNvGraphicFramePr/>
          <p:nvPr>
            <p:extLst>
              <p:ext uri="{D42A27DB-BD31-4B8C-83A1-F6EECF244321}">
                <p14:modId xmlns:p14="http://schemas.microsoft.com/office/powerpoint/2010/main" val="2476447844"/>
              </p:ext>
            </p:extLst>
          </p:nvPr>
        </p:nvGraphicFramePr>
        <p:xfrm>
          <a:off x="0" y="6097773"/>
          <a:ext cx="7559650" cy="1892074"/>
        </p:xfrm>
        <a:graphic>
          <a:graphicData uri="http://schemas.openxmlformats.org/drawingml/2006/table">
            <a:tbl>
              <a:tblPr>
                <a:noFill/>
                <a:tableStyleId>{2017960A-A588-46CE-B47F-84FF3F456518}</a:tableStyleId>
              </a:tblPr>
              <a:tblGrid>
                <a:gridCol w="1685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24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49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4771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900"/>
                        <a:buFont typeface="Calibri"/>
                        <a:buNone/>
                      </a:pPr>
                      <a:r>
                        <a:rPr lang="en-US" sz="1900" b="1" i="0" u="none" dirty="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EEP10-1102</a:t>
                      </a:r>
                      <a:r>
                        <a:rPr lang="hu-HU" sz="1900" b="1" i="0" u="none" dirty="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  <a:r>
                        <a:rPr lang="en-US" sz="1900" b="1" i="0" u="none" dirty="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AA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88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4275" marR="34275" marT="17125" marB="17125" anchor="ctr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776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Calibri"/>
                        <a:buNone/>
                      </a:pPr>
                      <a:r>
                        <a:rPr lang="en-US" sz="1500" b="0" i="0" u="none" dirty="0" err="1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Támasz</a:t>
                      </a:r>
                      <a:r>
                        <a:rPr lang="en-US" sz="1500" b="0" i="0" u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hu-HU" sz="1500" b="0" i="0" u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25</a:t>
                      </a:r>
                      <a:r>
                        <a:rPr lang="en-US" sz="1500" b="0" i="0" u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1500" b="0" i="0" u="none" dirty="0" err="1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fok</a:t>
                      </a:r>
                      <a:r>
                        <a:rPr lang="en-US" sz="1500" b="0" i="0" u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hu-HU" sz="1500" b="0" i="0" u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</a:t>
                      </a:r>
                      <a:endParaRPr lang="en-US" sz="1600"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111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Súly (kg):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  <a:sym typeface="Calibri"/>
                        </a:rPr>
                        <a:t>3,63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737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Befoglaló méret (cm):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163,3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x</a:t>
                      </a: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7,5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x</a:t>
                      </a: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4,6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9642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Listaár: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hu-HU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11</a:t>
                      </a:r>
                      <a:r>
                        <a:rPr lang="en-US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,</a:t>
                      </a:r>
                      <a:r>
                        <a:rPr lang="hu-HU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26</a:t>
                      </a:r>
                      <a:r>
                        <a:rPr lang="en-US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EUR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3362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Alkalmazás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: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</a:t>
                      </a: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jelű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tartószerkezetekhez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25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fokos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napelem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dőlésszög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2" name="Google Shape;115;p3">
            <a:extLst>
              <a:ext uri="{FF2B5EF4-FFF2-40B4-BE49-F238E27FC236}">
                <a16:creationId xmlns:a16="http://schemas.microsoft.com/office/drawing/2014/main" id="{02ED1F65-8FA6-2B0F-4847-0C67A60C178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03775201"/>
              </p:ext>
            </p:extLst>
          </p:nvPr>
        </p:nvGraphicFramePr>
        <p:xfrm>
          <a:off x="25" y="8013025"/>
          <a:ext cx="7559650" cy="1892073"/>
        </p:xfrm>
        <a:graphic>
          <a:graphicData uri="http://schemas.openxmlformats.org/drawingml/2006/table">
            <a:tbl>
              <a:tblPr>
                <a:noFill/>
                <a:tableStyleId>{2017960A-A588-46CE-B47F-84FF3F456518}</a:tableStyleId>
              </a:tblPr>
              <a:tblGrid>
                <a:gridCol w="1685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24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49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4248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900"/>
                        <a:buFont typeface="Calibri"/>
                        <a:buNone/>
                      </a:pPr>
                      <a:r>
                        <a:rPr lang="en-US" sz="1900" b="1" i="0" u="none" dirty="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EEP10-110230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AA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88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4275" marR="34275" marT="17125" marB="17125" anchor="ctr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7558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Calibri"/>
                        <a:buNone/>
                      </a:pPr>
                      <a:r>
                        <a:rPr lang="en-US" sz="1500" b="0" i="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Támasz toldó B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Súly (kg):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1,56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Befoglaló méret (cm):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70x8,4x5,2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088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Listaár: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hu-HU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8,92</a:t>
                      </a:r>
                      <a:r>
                        <a:rPr lang="en-US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EUR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7682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Alkalmazás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: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DB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jelű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tartószerkezetekhez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30-35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fokos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napelem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dőlésszög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3" name="Google Shape;116;p3" descr="A képen szöveg látható">
            <a:extLst>
              <a:ext uri="{FF2B5EF4-FFF2-40B4-BE49-F238E27FC236}">
                <a16:creationId xmlns:a16="http://schemas.microsoft.com/office/drawing/2014/main" id="{4E713D9E-2386-110E-52F5-54E9B45D7BDC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014696" y="8037423"/>
            <a:ext cx="3476145" cy="18559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Kép 14">
            <a:extLst>
              <a:ext uri="{FF2B5EF4-FFF2-40B4-BE49-F238E27FC236}">
                <a16:creationId xmlns:a16="http://schemas.microsoft.com/office/drawing/2014/main" id="{437EFF6E-BBC8-CD6D-D154-DE8AB3B18B9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79825" y="6073375"/>
            <a:ext cx="3779850" cy="212616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1" name="Google Shape;121;p5"/>
          <p:cNvGraphicFramePr/>
          <p:nvPr>
            <p:extLst>
              <p:ext uri="{D42A27DB-BD31-4B8C-83A1-F6EECF244321}">
                <p14:modId xmlns:p14="http://schemas.microsoft.com/office/powerpoint/2010/main" val="2197213944"/>
              </p:ext>
            </p:extLst>
          </p:nvPr>
        </p:nvGraphicFramePr>
        <p:xfrm>
          <a:off x="0" y="2968625"/>
          <a:ext cx="7559650" cy="2297075"/>
        </p:xfrm>
        <a:graphic>
          <a:graphicData uri="http://schemas.openxmlformats.org/drawingml/2006/table">
            <a:tbl>
              <a:tblPr>
                <a:noFill/>
                <a:tableStyleId>{2017960A-A588-46CE-B47F-84FF3F456518}</a:tableStyleId>
              </a:tblPr>
              <a:tblGrid>
                <a:gridCol w="1685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24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49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3550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900"/>
                        <a:buFont typeface="Calibri"/>
                        <a:buNone/>
                      </a:pPr>
                      <a:r>
                        <a:rPr lang="en-US" sz="1900" b="1" i="0" u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EEP10-110412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AA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88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4275" marR="34275" marT="17125" marB="17125" anchor="ctr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3525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Calibri"/>
                        <a:buNone/>
                      </a:pPr>
                      <a:r>
                        <a:rPr lang="en-US" sz="1500" b="0" i="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Hosszmerevítő 2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1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Súly (kg):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1,14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Befoglaló méret (cm):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99,5x5,4x2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7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Listaár: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6,</a:t>
                      </a:r>
                      <a:r>
                        <a:rPr lang="hu-HU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58</a:t>
                      </a:r>
                      <a:r>
                        <a:rPr lang="en-US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EUR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6750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Alkalmazás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: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Tartószerkezetek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hosszirányú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merevítéséhez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db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/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merevítő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rúd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Minden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tartószerkezet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típushoz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Vízszintes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telepítésnél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max. 8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keretállásonként</a:t>
                      </a: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22" name="Google Shape;122;p5"/>
          <p:cNvSpPr txBox="1"/>
          <p:nvPr/>
        </p:nvSpPr>
        <p:spPr>
          <a:xfrm flipH="1">
            <a:off x="0" y="0"/>
            <a:ext cx="7559675" cy="527050"/>
          </a:xfrm>
          <a:prstGeom prst="rect">
            <a:avLst/>
          </a:prstGeom>
          <a:solidFill>
            <a:srgbClr val="00AA00"/>
          </a:solidFill>
          <a:ln w="9525" cap="flat" cmpd="sng">
            <a:solidFill>
              <a:srgbClr val="00AA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r>
              <a:rPr lang="en-US" sz="2800" b="0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MEREVÍTŐK</a:t>
            </a:r>
            <a:endParaRPr/>
          </a:p>
        </p:txBody>
      </p:sp>
      <p:sp>
        <p:nvSpPr>
          <p:cNvPr id="123" name="Google Shape;123;p5"/>
          <p:cNvSpPr txBox="1"/>
          <p:nvPr/>
        </p:nvSpPr>
        <p:spPr>
          <a:xfrm>
            <a:off x="0" y="10055225"/>
            <a:ext cx="7559675" cy="665162"/>
          </a:xfrm>
          <a:prstGeom prst="rect">
            <a:avLst/>
          </a:prstGeom>
          <a:solidFill>
            <a:srgbClr val="00AA00"/>
          </a:solidFill>
          <a:ln w="9525" cap="flat" cmpd="sng">
            <a:solidFill>
              <a:srgbClr val="00AA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Calibri"/>
              <a:buNone/>
            </a:pPr>
            <a:r>
              <a:rPr lang="en-US" sz="900" b="0" i="0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 </a:t>
            </a:r>
            <a:r>
              <a:rPr lang="hu-HU" sz="900" b="0" i="0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r>
              <a:rPr lang="en-US" sz="900" b="0" i="0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.oldal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 sz="900" b="0" i="0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 sz="900" b="0" i="0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 b="0" i="0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24" name="Google Shape;124;p5"/>
          <p:cNvGraphicFramePr/>
          <p:nvPr>
            <p:extLst>
              <p:ext uri="{D42A27DB-BD31-4B8C-83A1-F6EECF244321}">
                <p14:modId xmlns:p14="http://schemas.microsoft.com/office/powerpoint/2010/main" val="344761497"/>
              </p:ext>
            </p:extLst>
          </p:nvPr>
        </p:nvGraphicFramePr>
        <p:xfrm>
          <a:off x="0" y="598487"/>
          <a:ext cx="7559650" cy="2297075"/>
        </p:xfrm>
        <a:graphic>
          <a:graphicData uri="http://schemas.openxmlformats.org/drawingml/2006/table">
            <a:tbl>
              <a:tblPr>
                <a:noFill/>
                <a:tableStyleId>{2017960A-A588-46CE-B47F-84FF3F456518}</a:tableStyleId>
              </a:tblPr>
              <a:tblGrid>
                <a:gridCol w="1685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24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49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3550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900"/>
                        <a:buFont typeface="Calibri"/>
                        <a:buNone/>
                      </a:pPr>
                      <a:r>
                        <a:rPr lang="en-US" sz="1900" b="1" i="0" u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EEP10-110411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AA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88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4275" marR="34275" marT="17125" marB="17125" anchor="ctr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3525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Calibri"/>
                        <a:buNone/>
                      </a:pPr>
                      <a:r>
                        <a:rPr lang="en-US" sz="1500" b="0" i="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Hosszmerevítő 1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1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Súly (kg):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1,63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Befoglaló méret (cm):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132,5x6x2,2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7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Listaár: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6,</a:t>
                      </a:r>
                      <a:r>
                        <a:rPr lang="hu-HU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53</a:t>
                      </a:r>
                      <a:r>
                        <a:rPr lang="en-US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EUR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6750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Alkalmazás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: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Tartószerkezetek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hosszirányú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merevítéséhez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db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/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merevítő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rúd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Minden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tartószerkezet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típushoz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Vízszintes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telepítésnél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max. 8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keretállásonként</a:t>
                      </a: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25" name="Google Shape;125;p5" descr="A képen eszköz látható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25862" y="561975"/>
            <a:ext cx="3987800" cy="2243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5" descr="A képen zene, síp, fuvola látható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40162" y="3006725"/>
            <a:ext cx="3949700" cy="222091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Google Shape;121;p5">
            <a:extLst>
              <a:ext uri="{FF2B5EF4-FFF2-40B4-BE49-F238E27FC236}">
                <a16:creationId xmlns:a16="http://schemas.microsoft.com/office/drawing/2014/main" id="{D9E53609-A989-5A53-6E06-5C0D8C23EEA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24714151"/>
              </p:ext>
            </p:extLst>
          </p:nvPr>
        </p:nvGraphicFramePr>
        <p:xfrm>
          <a:off x="25" y="7685087"/>
          <a:ext cx="7559650" cy="2297075"/>
        </p:xfrm>
        <a:graphic>
          <a:graphicData uri="http://schemas.openxmlformats.org/drawingml/2006/table">
            <a:tbl>
              <a:tblPr>
                <a:noFill/>
                <a:tableStyleId>{2017960A-A588-46CE-B47F-84FF3F456518}</a:tableStyleId>
              </a:tblPr>
              <a:tblGrid>
                <a:gridCol w="1685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24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49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3550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900"/>
                        <a:buFont typeface="Calibri"/>
                        <a:buNone/>
                      </a:pPr>
                      <a:r>
                        <a:rPr lang="en-US" sz="1900" b="1" i="0" u="none" dirty="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EEP10-11041</a:t>
                      </a:r>
                      <a:r>
                        <a:rPr lang="hu-HU" sz="1900" b="1" i="0" u="none" dirty="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AA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88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4275" marR="34275" marT="17125" marB="17125" anchor="ctr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3525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Calibri"/>
                        <a:buNone/>
                      </a:pPr>
                      <a:r>
                        <a:rPr lang="en-US" sz="1500" b="0" i="0" u="none" dirty="0" err="1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Hosszmerevítő</a:t>
                      </a:r>
                      <a:r>
                        <a:rPr lang="en-US" sz="1500" b="0" i="0" u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hu-HU" sz="1500" b="0" i="0" u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450 </a:t>
                      </a:r>
                      <a:r>
                        <a:rPr lang="en-US" sz="1500" b="0" i="0" u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1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Súly (kg):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  <a:sym typeface="Calibri"/>
                        </a:rPr>
                        <a:t>4,13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Befoglaló méret (cm):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285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,5x</a:t>
                      </a: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,</a:t>
                      </a: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x</a:t>
                      </a: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1,9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7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Listaár: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hu-HU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14</a:t>
                      </a:r>
                      <a:r>
                        <a:rPr lang="en-US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,</a:t>
                      </a:r>
                      <a:r>
                        <a:rPr lang="hu-HU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07</a:t>
                      </a:r>
                      <a:r>
                        <a:rPr lang="en-US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EUR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6750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Alkalmazás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: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Tartószerkezetek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hosszirányú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merevítéséhez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db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/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merevítő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rúd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Minden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tartószerkezet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típushoz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Vízszintes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terepen történő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telepítésnél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max. </a:t>
                      </a: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keretállásonként</a:t>
                      </a: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3" name="Google Shape;124;p5">
            <a:extLst>
              <a:ext uri="{FF2B5EF4-FFF2-40B4-BE49-F238E27FC236}">
                <a16:creationId xmlns:a16="http://schemas.microsoft.com/office/drawing/2014/main" id="{423ECC29-6DD2-A948-0B99-7785BB539BD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4200000"/>
              </p:ext>
            </p:extLst>
          </p:nvPr>
        </p:nvGraphicFramePr>
        <p:xfrm>
          <a:off x="25" y="5314949"/>
          <a:ext cx="7559650" cy="2297075"/>
        </p:xfrm>
        <a:graphic>
          <a:graphicData uri="http://schemas.openxmlformats.org/drawingml/2006/table">
            <a:tbl>
              <a:tblPr>
                <a:noFill/>
                <a:tableStyleId>{2017960A-A588-46CE-B47F-84FF3F456518}</a:tableStyleId>
              </a:tblPr>
              <a:tblGrid>
                <a:gridCol w="1685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24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49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3550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900"/>
                        <a:buFont typeface="Calibri"/>
                        <a:buNone/>
                      </a:pPr>
                      <a:r>
                        <a:rPr lang="en-US" sz="1900" b="1" i="0" u="none" dirty="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EEP10-11041</a:t>
                      </a:r>
                      <a:r>
                        <a:rPr lang="hu-HU" sz="1900" b="1" i="0" u="none" dirty="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AA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88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4275" marR="34275" marT="17125" marB="17125" anchor="ctr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3525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Calibri"/>
                        <a:buNone/>
                      </a:pPr>
                      <a:r>
                        <a:rPr lang="en-US" sz="1500" b="0" i="0" u="none" dirty="0" err="1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Hosszmerevítő</a:t>
                      </a:r>
                      <a:r>
                        <a:rPr lang="en-US" sz="1500" b="0" i="0" u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hu-HU" sz="1500" b="0" i="0" u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450 </a:t>
                      </a:r>
                      <a:r>
                        <a:rPr lang="en-US" sz="1500" b="0" i="0" u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1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Súly (kg):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  <a:sym typeface="Calibri"/>
                        </a:rPr>
                        <a:t>4,50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Befoglaló méret (cm):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286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,5x</a:t>
                      </a: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9,3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x2,</a:t>
                      </a: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7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Listaár: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hu-HU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14,74</a:t>
                      </a:r>
                      <a:r>
                        <a:rPr lang="en-US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EUR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6750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Alkalmazás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: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Tartószerkezetek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hosszirányú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merevítéséhez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db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/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merevítő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rúd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Minden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tartószerkezet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típushoz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Vízszintes</a:t>
                      </a: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terepen történő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telepítésnél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max. </a:t>
                      </a: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keretállásonként</a:t>
                      </a: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4" name="Google Shape;125;p5" descr="A képen eszköz látható">
            <a:extLst>
              <a:ext uri="{FF2B5EF4-FFF2-40B4-BE49-F238E27FC236}">
                <a16:creationId xmlns:a16="http://schemas.microsoft.com/office/drawing/2014/main" id="{02256F47-A0F6-122A-C608-429ED4297CF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25887" y="5278437"/>
            <a:ext cx="3987800" cy="2243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6;p5" descr="A képen zene, síp, fuvola látható">
            <a:extLst>
              <a:ext uri="{FF2B5EF4-FFF2-40B4-BE49-F238E27FC236}">
                <a16:creationId xmlns:a16="http://schemas.microsoft.com/office/drawing/2014/main" id="{696252C2-4D0F-960B-BD84-3EB24162149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40187" y="7723187"/>
            <a:ext cx="3949700" cy="22209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1" name="Google Shape;121;p5"/>
          <p:cNvGraphicFramePr/>
          <p:nvPr>
            <p:extLst>
              <p:ext uri="{D42A27DB-BD31-4B8C-83A1-F6EECF244321}">
                <p14:modId xmlns:p14="http://schemas.microsoft.com/office/powerpoint/2010/main" val="4157320513"/>
              </p:ext>
            </p:extLst>
          </p:nvPr>
        </p:nvGraphicFramePr>
        <p:xfrm>
          <a:off x="0" y="2968625"/>
          <a:ext cx="7559650" cy="2297075"/>
        </p:xfrm>
        <a:graphic>
          <a:graphicData uri="http://schemas.openxmlformats.org/drawingml/2006/table">
            <a:tbl>
              <a:tblPr>
                <a:noFill/>
                <a:tableStyleId>{2017960A-A588-46CE-B47F-84FF3F456518}</a:tableStyleId>
              </a:tblPr>
              <a:tblGrid>
                <a:gridCol w="1685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24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49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3550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900"/>
                        <a:buFont typeface="Calibri"/>
                        <a:buNone/>
                      </a:pPr>
                      <a:r>
                        <a:rPr lang="en-US" sz="1900" b="1" i="0" u="none" dirty="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EEP10-1104</a:t>
                      </a:r>
                      <a:r>
                        <a:rPr lang="hu-HU" sz="1900" b="1" i="0" u="none" dirty="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r>
                        <a:rPr lang="en-US" sz="1900" b="1" i="0" u="none" dirty="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AA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88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4275" marR="34275" marT="17125" marB="17125" anchor="ctr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3525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Calibri"/>
                        <a:buNone/>
                      </a:pPr>
                      <a:r>
                        <a:rPr lang="hu-HU" sz="1500" b="0" i="0" u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Egyenes felkötés B</a:t>
                      </a:r>
                      <a:endParaRPr lang="hu-HU" sz="1600"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1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Súly (kg):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  <a:sym typeface="Calibri"/>
                        </a:rPr>
                        <a:t>5,21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Befoglaló méret (cm):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360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,5x5,</a:t>
                      </a: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x</a:t>
                      </a: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4,1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7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Listaár: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hu-HU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15,02</a:t>
                      </a:r>
                      <a:r>
                        <a:rPr lang="en-US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EUR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6750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Alkalmazás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:</a:t>
                      </a:r>
                      <a:endParaRPr lang="en-US" sz="800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Szelemenek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merevítéséhez</a:t>
                      </a:r>
                      <a:endParaRPr lang="en-US" sz="800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db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/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támaszköz</a:t>
                      </a:r>
                      <a:endParaRPr lang="en-US" sz="800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  <a:sym typeface="Calibri"/>
                        </a:rPr>
                        <a:t>„</a:t>
                      </a: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  <a:sym typeface="Calibri"/>
                        </a:rPr>
                        <a:t>B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  <a:sym typeface="Calibri"/>
                        </a:rPr>
                        <a:t>”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cs typeface="Calibri"/>
                          <a:sym typeface="Calibri"/>
                        </a:rPr>
                        <a:t>típusú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cs typeface="Calibri"/>
                          <a:sym typeface="Calibri"/>
                        </a:rPr>
                        <a:t>főtartó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cs typeface="Calibri"/>
                          <a:sym typeface="Calibri"/>
                        </a:rPr>
                        <a:t>esetén</a:t>
                      </a:r>
                      <a:endParaRPr lang="en-US" sz="800"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22" name="Google Shape;122;p5"/>
          <p:cNvSpPr txBox="1"/>
          <p:nvPr/>
        </p:nvSpPr>
        <p:spPr>
          <a:xfrm flipH="1">
            <a:off x="0" y="0"/>
            <a:ext cx="7559675" cy="527050"/>
          </a:xfrm>
          <a:prstGeom prst="rect">
            <a:avLst/>
          </a:prstGeom>
          <a:solidFill>
            <a:srgbClr val="00AA00"/>
          </a:solidFill>
          <a:ln w="9525" cap="flat" cmpd="sng">
            <a:solidFill>
              <a:srgbClr val="00AA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r>
              <a:rPr lang="en-US" sz="2800" b="0" i="0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MEREVÍTŐK</a:t>
            </a:r>
            <a:endParaRPr dirty="0"/>
          </a:p>
        </p:txBody>
      </p:sp>
      <p:sp>
        <p:nvSpPr>
          <p:cNvPr id="123" name="Google Shape;123;p5"/>
          <p:cNvSpPr txBox="1"/>
          <p:nvPr/>
        </p:nvSpPr>
        <p:spPr>
          <a:xfrm>
            <a:off x="0" y="10055225"/>
            <a:ext cx="7559675" cy="646290"/>
          </a:xfrm>
          <a:prstGeom prst="rect">
            <a:avLst/>
          </a:prstGeom>
          <a:solidFill>
            <a:srgbClr val="00AA00"/>
          </a:solidFill>
          <a:ln w="9525" cap="flat" cmpd="sng">
            <a:solidFill>
              <a:srgbClr val="00AA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Calibri"/>
              <a:buNone/>
            </a:pPr>
            <a:r>
              <a:rPr lang="en-US" sz="900" b="0" i="0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5.oldal</a:t>
            </a:r>
            <a:endParaRPr lang="en-US"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 lang="en-US" sz="900" b="0" i="0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 sz="900" b="0" i="0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 b="0" i="0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24" name="Google Shape;124;p5"/>
          <p:cNvGraphicFramePr/>
          <p:nvPr>
            <p:extLst>
              <p:ext uri="{D42A27DB-BD31-4B8C-83A1-F6EECF244321}">
                <p14:modId xmlns:p14="http://schemas.microsoft.com/office/powerpoint/2010/main" val="2796719382"/>
              </p:ext>
            </p:extLst>
          </p:nvPr>
        </p:nvGraphicFramePr>
        <p:xfrm>
          <a:off x="0" y="598487"/>
          <a:ext cx="7559650" cy="2297075"/>
        </p:xfrm>
        <a:graphic>
          <a:graphicData uri="http://schemas.openxmlformats.org/drawingml/2006/table">
            <a:tbl>
              <a:tblPr>
                <a:noFill/>
                <a:tableStyleId>{2017960A-A588-46CE-B47F-84FF3F456518}</a:tableStyleId>
              </a:tblPr>
              <a:tblGrid>
                <a:gridCol w="1685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24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49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3550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900"/>
                        <a:buFont typeface="Calibri"/>
                        <a:buNone/>
                      </a:pPr>
                      <a:r>
                        <a:rPr lang="en-US" sz="1900" b="1" i="0" u="none" dirty="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EEP10-1104</a:t>
                      </a:r>
                      <a:r>
                        <a:rPr lang="hu-HU" sz="1900" b="1" i="0" u="none" dirty="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r>
                        <a:rPr lang="en-US" sz="1900" b="1" i="0" u="none" dirty="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AA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88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4275" marR="34275" marT="17125" marB="17125" anchor="ctr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3525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Calibri"/>
                        <a:buNone/>
                      </a:pPr>
                      <a:r>
                        <a:rPr lang="hu-HU" sz="1500" b="0" i="0" u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Egyenes felkötés A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1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Súly (kg):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  <a:sym typeface="Calibri"/>
                        </a:rPr>
                        <a:t>3,90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Befoglaló méret (cm):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270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,</a:t>
                      </a: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x</a:t>
                      </a: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5,5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x</a:t>
                      </a: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3,5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7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Listaár: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hu-HU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11,89</a:t>
                      </a:r>
                      <a:r>
                        <a:rPr lang="en-US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EUR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6750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Alkalmazás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: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Szelemenek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merevítéséhez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db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/</a:t>
                      </a: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támaszköz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  <a:sym typeface="Calibri"/>
                        </a:rPr>
                        <a:t>„A” típusú főtartó esetén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2" name="Google Shape;121;p5">
            <a:extLst>
              <a:ext uri="{FF2B5EF4-FFF2-40B4-BE49-F238E27FC236}">
                <a16:creationId xmlns:a16="http://schemas.microsoft.com/office/drawing/2014/main" id="{D9E53609-A989-5A53-6E06-5C0D8C23EEA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96680788"/>
              </p:ext>
            </p:extLst>
          </p:nvPr>
        </p:nvGraphicFramePr>
        <p:xfrm>
          <a:off x="25" y="7685087"/>
          <a:ext cx="7559650" cy="2297075"/>
        </p:xfrm>
        <a:graphic>
          <a:graphicData uri="http://schemas.openxmlformats.org/drawingml/2006/table">
            <a:tbl>
              <a:tblPr>
                <a:noFill/>
                <a:tableStyleId>{2017960A-A588-46CE-B47F-84FF3F456518}</a:tableStyleId>
              </a:tblPr>
              <a:tblGrid>
                <a:gridCol w="1685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24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49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3550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900"/>
                        <a:buFont typeface="Calibri"/>
                        <a:buNone/>
                      </a:pPr>
                      <a:r>
                        <a:rPr lang="en-US" sz="1900" b="1" i="0" u="none" dirty="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EEP10-1104</a:t>
                      </a:r>
                      <a:r>
                        <a:rPr lang="hu-HU" sz="1900" b="1" i="0" u="none" dirty="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31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AA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88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4275" marR="34275" marT="17125" marB="17125" anchor="ctr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3525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Calibri"/>
                        <a:buNone/>
                      </a:pPr>
                      <a:r>
                        <a:rPr lang="hu-HU" sz="1500" b="0" i="0" u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Ferde felkötés 1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1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Súly (kg):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  <a:sym typeface="Calibri"/>
                        </a:rPr>
                        <a:t>2,19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Befoglaló méret (cm):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148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,</a:t>
                      </a: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x</a:t>
                      </a: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5,5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x</a:t>
                      </a: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3,5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7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Listaár: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hu-HU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7,81</a:t>
                      </a:r>
                      <a:r>
                        <a:rPr lang="en-US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EUR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6750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Alkalmazás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:</a:t>
                      </a:r>
                      <a:endParaRPr lang="en-US" sz="800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Sz</a:t>
                      </a:r>
                      <a:r>
                        <a:rPr lang="hu-HU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erkezet</a:t>
                      </a: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hosszirányú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merevítéséhez</a:t>
                      </a:r>
                      <a:endParaRPr lang="en-US" sz="800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db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/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támaszköz</a:t>
                      </a: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(csak a jelölt mezőkben)</a:t>
                      </a:r>
                      <a:endParaRPr lang="en-US" sz="800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  <a:sym typeface="Calibri"/>
                        </a:rPr>
                        <a:t>Minden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cs typeface="Calibri"/>
                          <a:sym typeface="Calibri"/>
                        </a:rPr>
                        <a:t>típusú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  <a:sym typeface="Calibri"/>
                        </a:rPr>
                        <a:t>szerkezet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cs typeface="Calibri"/>
                          <a:sym typeface="Calibri"/>
                        </a:rPr>
                        <a:t>esetén</a:t>
                      </a:r>
                      <a:endParaRPr lang="en-US" sz="800"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3" name="Google Shape;124;p5">
            <a:extLst>
              <a:ext uri="{FF2B5EF4-FFF2-40B4-BE49-F238E27FC236}">
                <a16:creationId xmlns:a16="http://schemas.microsoft.com/office/drawing/2014/main" id="{423ECC29-6DD2-A948-0B99-7785BB539BD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54526689"/>
              </p:ext>
            </p:extLst>
          </p:nvPr>
        </p:nvGraphicFramePr>
        <p:xfrm>
          <a:off x="25" y="5314949"/>
          <a:ext cx="7559650" cy="2297075"/>
        </p:xfrm>
        <a:graphic>
          <a:graphicData uri="http://schemas.openxmlformats.org/drawingml/2006/table">
            <a:tbl>
              <a:tblPr>
                <a:noFill/>
                <a:tableStyleId>{2017960A-A588-46CE-B47F-84FF3F456518}</a:tableStyleId>
              </a:tblPr>
              <a:tblGrid>
                <a:gridCol w="1685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24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49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3550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900"/>
                        <a:buFont typeface="Calibri"/>
                        <a:buNone/>
                      </a:pPr>
                      <a:r>
                        <a:rPr lang="en-US" sz="1900" b="1" i="0" u="none" dirty="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EEP10-1104</a:t>
                      </a:r>
                      <a:r>
                        <a:rPr lang="hu-HU" sz="1900" b="1" i="0" u="none" dirty="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23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AA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88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4275" marR="34275" marT="17125" marB="17125" anchor="ctr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3525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Calibri"/>
                        <a:buNone/>
                      </a:pPr>
                      <a:r>
                        <a:rPr lang="hu-HU" sz="1500" b="0" i="0" u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Egyenes felkötés C</a:t>
                      </a:r>
                      <a:endParaRPr lang="hu-HU" sz="1600"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1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Súly (kg):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  <a:sym typeface="Calibri"/>
                        </a:rPr>
                        <a:t>6,05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Befoglaló méret (cm):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418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,5x</a:t>
                      </a: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5,5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x</a:t>
                      </a: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,</a:t>
                      </a: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7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Listaár: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hu-HU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17,01</a:t>
                      </a:r>
                      <a:r>
                        <a:rPr lang="en-US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EUR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6750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Alkalmazás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:</a:t>
                      </a:r>
                      <a:endParaRPr lang="en-US" sz="800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Szelemenek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merevítéséhez</a:t>
                      </a:r>
                      <a:endParaRPr lang="en-US" sz="800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db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/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támaszköz</a:t>
                      </a:r>
                      <a:endParaRPr lang="en-US" sz="800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  <a:sym typeface="Calibri"/>
                        </a:rPr>
                        <a:t>„</a:t>
                      </a: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  <a:sym typeface="Calibri"/>
                        </a:rPr>
                        <a:t>C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  <a:sym typeface="Calibri"/>
                        </a:rPr>
                        <a:t>”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cs typeface="Calibri"/>
                          <a:sym typeface="Calibri"/>
                        </a:rPr>
                        <a:t>típusú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cs typeface="Calibri"/>
                          <a:sym typeface="Calibri"/>
                        </a:rPr>
                        <a:t>főtartó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cs typeface="Calibri"/>
                          <a:sym typeface="Calibri"/>
                        </a:rPr>
                        <a:t>esetén</a:t>
                      </a:r>
                      <a:endParaRPr lang="en-US" sz="800"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9" name="Kép 8">
            <a:extLst>
              <a:ext uri="{FF2B5EF4-FFF2-40B4-BE49-F238E27FC236}">
                <a16:creationId xmlns:a16="http://schemas.microsoft.com/office/drawing/2014/main" id="{D0D5B45C-0DFE-8098-718F-D6580ACBE8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9825" y="689197"/>
            <a:ext cx="3922427" cy="2206365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722CD493-11A8-1410-1EB5-A303F434C2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9824" y="3057709"/>
            <a:ext cx="3922427" cy="2206365"/>
          </a:xfrm>
          <a:prstGeom prst="rect">
            <a:avLst/>
          </a:prstGeom>
        </p:spPr>
      </p:pic>
      <p:pic>
        <p:nvPicPr>
          <p:cNvPr id="13" name="Kép 12">
            <a:extLst>
              <a:ext uri="{FF2B5EF4-FFF2-40B4-BE49-F238E27FC236}">
                <a16:creationId xmlns:a16="http://schemas.microsoft.com/office/drawing/2014/main" id="{3E5B1E7F-6A4B-B6D6-4571-5ADA2BE93B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8417" y="5141146"/>
            <a:ext cx="4392672" cy="2470878"/>
          </a:xfrm>
          <a:prstGeom prst="rect">
            <a:avLst/>
          </a:prstGeom>
        </p:spPr>
      </p:pic>
      <p:pic>
        <p:nvPicPr>
          <p:cNvPr id="15" name="Kép 14">
            <a:extLst>
              <a:ext uri="{FF2B5EF4-FFF2-40B4-BE49-F238E27FC236}">
                <a16:creationId xmlns:a16="http://schemas.microsoft.com/office/drawing/2014/main" id="{94C921DE-4DD4-C480-CBE2-780C816030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3555" y="7492519"/>
            <a:ext cx="4462395" cy="2510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996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1" name="Google Shape;131;p6"/>
          <p:cNvGraphicFramePr/>
          <p:nvPr>
            <p:extLst>
              <p:ext uri="{D42A27DB-BD31-4B8C-83A1-F6EECF244321}">
                <p14:modId xmlns:p14="http://schemas.microsoft.com/office/powerpoint/2010/main" val="3827027258"/>
              </p:ext>
            </p:extLst>
          </p:nvPr>
        </p:nvGraphicFramePr>
        <p:xfrm>
          <a:off x="0" y="2968625"/>
          <a:ext cx="7559650" cy="2297075"/>
        </p:xfrm>
        <a:graphic>
          <a:graphicData uri="http://schemas.openxmlformats.org/drawingml/2006/table">
            <a:tbl>
              <a:tblPr>
                <a:noFill/>
                <a:tableStyleId>{2017960A-A588-46CE-B47F-84FF3F456518}</a:tableStyleId>
              </a:tblPr>
              <a:tblGrid>
                <a:gridCol w="1685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24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49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3550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900"/>
                        <a:buFont typeface="Calibri"/>
                        <a:buNone/>
                      </a:pPr>
                      <a:r>
                        <a:rPr lang="en-US" sz="1900" b="1" i="0" u="none" dirty="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EEP10-110512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AA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88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4275" marR="34275" marT="17125" marB="17125" anchor="ctr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3525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Calibri"/>
                        <a:buNone/>
                      </a:pPr>
                      <a:r>
                        <a:rPr lang="en-US" sz="1500" b="0" i="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Szelemen H500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1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Súly (kg):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16,95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Befoglaló méret (cm):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82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x15x4,5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7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Listaár: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hu-HU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48,42</a:t>
                      </a:r>
                      <a:r>
                        <a:rPr lang="en-US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EUR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6750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Alkalmazás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: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Minden típusú szerkezet esetén</a:t>
                      </a:r>
                      <a:endParaRPr lang="hu-HU"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32" name="Google Shape;132;p6"/>
          <p:cNvSpPr txBox="1"/>
          <p:nvPr/>
        </p:nvSpPr>
        <p:spPr>
          <a:xfrm flipH="1">
            <a:off x="0" y="0"/>
            <a:ext cx="7559675" cy="527050"/>
          </a:xfrm>
          <a:prstGeom prst="rect">
            <a:avLst/>
          </a:prstGeom>
          <a:solidFill>
            <a:srgbClr val="00AA00"/>
          </a:solidFill>
          <a:ln w="9525" cap="flat" cmpd="sng">
            <a:solidFill>
              <a:srgbClr val="00AA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r>
              <a:rPr lang="en-US" sz="2800" b="0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SZELEMENEK</a:t>
            </a:r>
            <a:endParaRPr/>
          </a:p>
        </p:txBody>
      </p:sp>
      <p:graphicFrame>
        <p:nvGraphicFramePr>
          <p:cNvPr id="133" name="Google Shape;133;p6"/>
          <p:cNvGraphicFramePr/>
          <p:nvPr>
            <p:extLst>
              <p:ext uri="{D42A27DB-BD31-4B8C-83A1-F6EECF244321}">
                <p14:modId xmlns:p14="http://schemas.microsoft.com/office/powerpoint/2010/main" val="3045569558"/>
              </p:ext>
            </p:extLst>
          </p:nvPr>
        </p:nvGraphicFramePr>
        <p:xfrm>
          <a:off x="0" y="5327650"/>
          <a:ext cx="7559650" cy="2297075"/>
        </p:xfrm>
        <a:graphic>
          <a:graphicData uri="http://schemas.openxmlformats.org/drawingml/2006/table">
            <a:tbl>
              <a:tblPr>
                <a:noFill/>
                <a:tableStyleId>{2017960A-A588-46CE-B47F-84FF3F456518}</a:tableStyleId>
              </a:tblPr>
              <a:tblGrid>
                <a:gridCol w="1685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24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49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3550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900"/>
                        <a:buFont typeface="Calibri"/>
                        <a:buNone/>
                      </a:pPr>
                      <a:r>
                        <a:rPr lang="en-US" sz="1900" b="1" i="0" u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EEP10-110513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AA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88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4275" marR="34275" marT="17125" marB="17125" anchor="ctr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3525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Calibri"/>
                        <a:buNone/>
                      </a:pPr>
                      <a:r>
                        <a:rPr lang="en-US" sz="1500" b="0" i="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Szelemen H400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1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Súly (kg):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13,56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Befoglaló méret (cm):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66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,6x15x4,5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7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Listaár: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hu-HU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39,41</a:t>
                      </a:r>
                      <a:r>
                        <a:rPr lang="en-US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EUR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6750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Alkalmazás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: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Minden típusú szerkezet esetén</a:t>
                      </a:r>
                      <a:endParaRPr lang="hu-HU"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34" name="Google Shape;134;p6"/>
          <p:cNvGraphicFramePr/>
          <p:nvPr>
            <p:extLst>
              <p:ext uri="{D42A27DB-BD31-4B8C-83A1-F6EECF244321}">
                <p14:modId xmlns:p14="http://schemas.microsoft.com/office/powerpoint/2010/main" val="3383673690"/>
              </p:ext>
            </p:extLst>
          </p:nvPr>
        </p:nvGraphicFramePr>
        <p:xfrm>
          <a:off x="0" y="7691437"/>
          <a:ext cx="7559650" cy="2297075"/>
        </p:xfrm>
        <a:graphic>
          <a:graphicData uri="http://schemas.openxmlformats.org/drawingml/2006/table">
            <a:tbl>
              <a:tblPr>
                <a:noFill/>
                <a:tableStyleId>{2017960A-A588-46CE-B47F-84FF3F456518}</a:tableStyleId>
              </a:tblPr>
              <a:tblGrid>
                <a:gridCol w="1685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24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49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3550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900"/>
                        <a:buFont typeface="Calibri"/>
                        <a:buNone/>
                      </a:pPr>
                      <a:r>
                        <a:rPr lang="en-US" sz="1900" b="1" i="0" u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EEP10-110514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AA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88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4275" marR="34275" marT="17125" marB="17125" anchor="ctr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3525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Calibri"/>
                        <a:buNone/>
                      </a:pPr>
                      <a:r>
                        <a:rPr lang="en-US" sz="1500" b="0" i="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Szelemen H300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1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Súly (kg):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10,16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Befoglaló méret (cm):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51,2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x15x4,5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7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Listaár: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hu-HU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30,39</a:t>
                      </a:r>
                      <a:r>
                        <a:rPr lang="en-US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EUR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6750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Alkalmazás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: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Minden típusú szerkezet esetén</a:t>
                      </a:r>
                      <a:endParaRPr lang="hu-HU"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35" name="Google Shape;135;p6"/>
          <p:cNvSpPr txBox="1"/>
          <p:nvPr/>
        </p:nvSpPr>
        <p:spPr>
          <a:xfrm>
            <a:off x="0" y="10055225"/>
            <a:ext cx="7559675" cy="646290"/>
          </a:xfrm>
          <a:prstGeom prst="rect">
            <a:avLst/>
          </a:prstGeom>
          <a:solidFill>
            <a:srgbClr val="00AA00"/>
          </a:solidFill>
          <a:ln w="9525" cap="flat" cmpd="sng">
            <a:solidFill>
              <a:srgbClr val="00AA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Calibri"/>
              <a:buNone/>
            </a:pPr>
            <a:r>
              <a:rPr lang="en-US" sz="900" b="0" i="0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6.oldal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 sz="900" b="0" i="0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 sz="900" b="0" i="0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 b="0" i="0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8" name="Google Shape;138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21112" y="3079750"/>
            <a:ext cx="3821112" cy="214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62387" y="5373687"/>
            <a:ext cx="3779837" cy="2125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598862" y="7624762"/>
            <a:ext cx="4433887" cy="24939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5" name="Google Shape;145;p7"/>
          <p:cNvGraphicFramePr/>
          <p:nvPr>
            <p:extLst>
              <p:ext uri="{D42A27DB-BD31-4B8C-83A1-F6EECF244321}">
                <p14:modId xmlns:p14="http://schemas.microsoft.com/office/powerpoint/2010/main" val="949766778"/>
              </p:ext>
            </p:extLst>
          </p:nvPr>
        </p:nvGraphicFramePr>
        <p:xfrm>
          <a:off x="0" y="2968625"/>
          <a:ext cx="7559650" cy="2297075"/>
        </p:xfrm>
        <a:graphic>
          <a:graphicData uri="http://schemas.openxmlformats.org/drawingml/2006/table">
            <a:tbl>
              <a:tblPr>
                <a:noFill/>
                <a:tableStyleId>{2017960A-A588-46CE-B47F-84FF3F456518}</a:tableStyleId>
              </a:tblPr>
              <a:tblGrid>
                <a:gridCol w="1685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24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49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3550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900"/>
                        <a:buFont typeface="Calibri"/>
                        <a:buNone/>
                      </a:pPr>
                      <a:r>
                        <a:rPr lang="en-US" sz="1900" b="1" i="0" u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EEP10-110611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AA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88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4275" marR="34275" marT="17125" marB="17125" anchor="ctr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3525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Calibri"/>
                        <a:buNone/>
                      </a:pPr>
                      <a:r>
                        <a:rPr lang="en-US" sz="1500" b="0" i="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Szelemen bak B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1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Súly (kg):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0,51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Befoglaló méret (cm):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10x5,5x14,7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7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Listaár: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2,</a:t>
                      </a:r>
                      <a:r>
                        <a:rPr lang="hu-HU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94</a:t>
                      </a:r>
                      <a:r>
                        <a:rPr lang="en-US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EUR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6750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Alkalmazás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: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Minden típusú főtartó esetén</a:t>
                      </a:r>
                      <a:endParaRPr lang="hu-HU" sz="800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11051x típusú szelemenekhez</a:t>
                      </a:r>
                      <a:endParaRPr lang="hu-HU" sz="800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46" name="Google Shape;146;p7"/>
          <p:cNvSpPr txBox="1"/>
          <p:nvPr/>
        </p:nvSpPr>
        <p:spPr>
          <a:xfrm flipH="1">
            <a:off x="0" y="0"/>
            <a:ext cx="7559675" cy="527050"/>
          </a:xfrm>
          <a:prstGeom prst="rect">
            <a:avLst/>
          </a:prstGeom>
          <a:solidFill>
            <a:srgbClr val="00AA00"/>
          </a:solidFill>
          <a:ln w="9525" cap="flat" cmpd="sng">
            <a:solidFill>
              <a:srgbClr val="00AA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r>
              <a:rPr lang="en-US" sz="2800" b="0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KAPCSOLATI ELEMEK 1.</a:t>
            </a:r>
            <a:endParaRPr/>
          </a:p>
        </p:txBody>
      </p:sp>
      <p:graphicFrame>
        <p:nvGraphicFramePr>
          <p:cNvPr id="147" name="Google Shape;147;p7"/>
          <p:cNvGraphicFramePr/>
          <p:nvPr>
            <p:extLst>
              <p:ext uri="{D42A27DB-BD31-4B8C-83A1-F6EECF244321}">
                <p14:modId xmlns:p14="http://schemas.microsoft.com/office/powerpoint/2010/main" val="3878174429"/>
              </p:ext>
            </p:extLst>
          </p:nvPr>
        </p:nvGraphicFramePr>
        <p:xfrm>
          <a:off x="0" y="5327650"/>
          <a:ext cx="7559650" cy="2297075"/>
        </p:xfrm>
        <a:graphic>
          <a:graphicData uri="http://schemas.openxmlformats.org/drawingml/2006/table">
            <a:tbl>
              <a:tblPr>
                <a:noFill/>
                <a:tableStyleId>{2017960A-A588-46CE-B47F-84FF3F456518}</a:tableStyleId>
              </a:tblPr>
              <a:tblGrid>
                <a:gridCol w="1685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24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49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3550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900"/>
                        <a:buFont typeface="Calibri"/>
                        <a:buNone/>
                      </a:pPr>
                      <a:r>
                        <a:rPr lang="en-US" sz="1900" b="1" i="0" u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EEP10-110620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AA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88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4275" marR="34275" marT="17125" marB="17125" anchor="ctr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3525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Calibri"/>
                        <a:buNone/>
                      </a:pPr>
                      <a:r>
                        <a:rPr lang="en-US" sz="1500" b="0" i="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UNI csatlakozó 1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1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Súly (kg):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1,52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Befoglaló méret (cm):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23x7,5x8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7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Listaár: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hu-HU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11</a:t>
                      </a:r>
                      <a:r>
                        <a:rPr lang="en-US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,</a:t>
                      </a:r>
                      <a:r>
                        <a:rPr lang="hu-HU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43</a:t>
                      </a:r>
                      <a:r>
                        <a:rPr lang="en-US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EUR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6750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Alkalmazás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: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Minden típusú főtartó esetén</a:t>
                      </a:r>
                      <a:endParaRPr lang="hu-HU" sz="800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Talajcsavaros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és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talajszeges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rögzítéshez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48" name="Google Shape;148;p7"/>
          <p:cNvGraphicFramePr/>
          <p:nvPr>
            <p:extLst>
              <p:ext uri="{D42A27DB-BD31-4B8C-83A1-F6EECF244321}">
                <p14:modId xmlns:p14="http://schemas.microsoft.com/office/powerpoint/2010/main" val="807823182"/>
              </p:ext>
            </p:extLst>
          </p:nvPr>
        </p:nvGraphicFramePr>
        <p:xfrm>
          <a:off x="0" y="7691437"/>
          <a:ext cx="7559650" cy="2297075"/>
        </p:xfrm>
        <a:graphic>
          <a:graphicData uri="http://schemas.openxmlformats.org/drawingml/2006/table">
            <a:tbl>
              <a:tblPr>
                <a:noFill/>
                <a:tableStyleId>{2017960A-A588-46CE-B47F-84FF3F456518}</a:tableStyleId>
              </a:tblPr>
              <a:tblGrid>
                <a:gridCol w="1685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24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49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3550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900"/>
                        <a:buFont typeface="Calibri"/>
                        <a:buNone/>
                      </a:pPr>
                      <a:r>
                        <a:rPr lang="en-US" sz="1900" b="1" i="0" u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EEP10-110621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AA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88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4275" marR="34275" marT="17125" marB="17125" anchor="ctr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3525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Calibri"/>
                        <a:buNone/>
                      </a:pPr>
                      <a:r>
                        <a:rPr lang="en-US" sz="1500" b="0" i="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UNI csatlakozó 2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1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Súly (kg):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1,52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Befoglaló méret (cm):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23x8,6x6,8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7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Listaár: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hu-HU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9,01</a:t>
                      </a:r>
                      <a:r>
                        <a:rPr lang="en-US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EUR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6750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Alkalmazás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: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Minden típusú főtartó esetén</a:t>
                      </a:r>
                      <a:endParaRPr lang="hu-HU" sz="800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Talajcsavaros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és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talajszeges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rögzítéshez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49" name="Google Shape;149;p7"/>
          <p:cNvSpPr txBox="1"/>
          <p:nvPr/>
        </p:nvSpPr>
        <p:spPr>
          <a:xfrm>
            <a:off x="0" y="10055225"/>
            <a:ext cx="7559675" cy="665162"/>
          </a:xfrm>
          <a:prstGeom prst="rect">
            <a:avLst/>
          </a:prstGeom>
          <a:solidFill>
            <a:srgbClr val="00AA00"/>
          </a:solidFill>
          <a:ln w="9525" cap="flat" cmpd="sng">
            <a:solidFill>
              <a:srgbClr val="00AA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Calibri"/>
              <a:buNone/>
            </a:pPr>
            <a:r>
              <a:rPr lang="en-US" sz="900" b="0" i="0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7.oldal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 sz="900" b="0" i="0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 sz="900" b="0" i="0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 b="0" i="0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50" name="Google Shape;150;p7"/>
          <p:cNvGraphicFramePr/>
          <p:nvPr>
            <p:extLst>
              <p:ext uri="{D42A27DB-BD31-4B8C-83A1-F6EECF244321}">
                <p14:modId xmlns:p14="http://schemas.microsoft.com/office/powerpoint/2010/main" val="1903097381"/>
              </p:ext>
            </p:extLst>
          </p:nvPr>
        </p:nvGraphicFramePr>
        <p:xfrm>
          <a:off x="0" y="598487"/>
          <a:ext cx="7559650" cy="2297075"/>
        </p:xfrm>
        <a:graphic>
          <a:graphicData uri="http://schemas.openxmlformats.org/drawingml/2006/table">
            <a:tbl>
              <a:tblPr>
                <a:noFill/>
                <a:tableStyleId>{2017960A-A588-46CE-B47F-84FF3F456518}</a:tableStyleId>
              </a:tblPr>
              <a:tblGrid>
                <a:gridCol w="1685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24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49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3550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900"/>
                        <a:buFont typeface="Calibri"/>
                        <a:buNone/>
                      </a:pPr>
                      <a:r>
                        <a:rPr lang="en-US" sz="1900" b="1" i="0" u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EEP10-110610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AA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88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4275" marR="34275" marT="17125" marB="17125" anchor="ctr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3525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Calibri"/>
                        <a:buNone/>
                      </a:pPr>
                      <a:r>
                        <a:rPr lang="en-US" sz="1500" b="0" i="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Szelemen bak J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1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Súly (kg):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0,51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Befoglaló méret (cm):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10x5,5x14,7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7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Listaár: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2,</a:t>
                      </a:r>
                      <a:r>
                        <a:rPr lang="hu-HU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94</a:t>
                      </a:r>
                      <a:r>
                        <a:rPr lang="en-US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EUR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6750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Alkalmazás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: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Minden típusú főtartó esetén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11051x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típusú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szelemenekhez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51" name="Google Shape;151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36937" y="334962"/>
            <a:ext cx="4278312" cy="2406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709987" y="2963862"/>
            <a:ext cx="4084637" cy="2297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778250" y="5392737"/>
            <a:ext cx="3595687" cy="202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078287" y="7821612"/>
            <a:ext cx="3348037" cy="18843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9" name="Google Shape;159;p8"/>
          <p:cNvGraphicFramePr/>
          <p:nvPr>
            <p:extLst>
              <p:ext uri="{D42A27DB-BD31-4B8C-83A1-F6EECF244321}">
                <p14:modId xmlns:p14="http://schemas.microsoft.com/office/powerpoint/2010/main" val="2817534214"/>
              </p:ext>
            </p:extLst>
          </p:nvPr>
        </p:nvGraphicFramePr>
        <p:xfrm>
          <a:off x="0" y="2968625"/>
          <a:ext cx="7559650" cy="2297075"/>
        </p:xfrm>
        <a:graphic>
          <a:graphicData uri="http://schemas.openxmlformats.org/drawingml/2006/table">
            <a:tbl>
              <a:tblPr>
                <a:noFill/>
                <a:tableStyleId>{2017960A-A588-46CE-B47F-84FF3F456518}</a:tableStyleId>
              </a:tblPr>
              <a:tblGrid>
                <a:gridCol w="1685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24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49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3550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900"/>
                        <a:buFont typeface="Calibri"/>
                        <a:buNone/>
                      </a:pPr>
                      <a:r>
                        <a:rPr lang="en-US" sz="1900" b="1" i="0" u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EEP10-110650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AA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88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4275" marR="34275" marT="17125" marB="17125" anchor="ctr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3525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Calibri"/>
                        <a:buNone/>
                      </a:pPr>
                      <a:r>
                        <a:rPr lang="en-US" sz="1500" b="0" i="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UNI klipsz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1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Súly (kg):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0,20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Befoglaló méret (cm):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8,1x4x3,8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7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Listaár: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1,</a:t>
                      </a:r>
                      <a:r>
                        <a:rPr lang="hu-HU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24</a:t>
                      </a:r>
                      <a:r>
                        <a:rPr lang="en-US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EUR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6750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Alkalmazás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: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11051x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típusú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szelemenekhez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Napelemek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rögzítése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Szerelő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lemezek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rögzítése</a:t>
                      </a: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60" name="Google Shape;160;p8"/>
          <p:cNvSpPr txBox="1"/>
          <p:nvPr/>
        </p:nvSpPr>
        <p:spPr>
          <a:xfrm flipH="1">
            <a:off x="0" y="0"/>
            <a:ext cx="7559675" cy="527050"/>
          </a:xfrm>
          <a:prstGeom prst="rect">
            <a:avLst/>
          </a:prstGeom>
          <a:solidFill>
            <a:srgbClr val="00AA00"/>
          </a:solidFill>
          <a:ln w="9525" cap="flat" cmpd="sng">
            <a:solidFill>
              <a:srgbClr val="00AA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r>
              <a:rPr lang="en-US" sz="2800" b="0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KAPCSOLATI ELEMEK 2.</a:t>
            </a:r>
            <a:endParaRPr/>
          </a:p>
        </p:txBody>
      </p:sp>
      <p:sp>
        <p:nvSpPr>
          <p:cNvPr id="163" name="Google Shape;163;p8"/>
          <p:cNvSpPr txBox="1"/>
          <p:nvPr/>
        </p:nvSpPr>
        <p:spPr>
          <a:xfrm>
            <a:off x="0" y="10055225"/>
            <a:ext cx="7559675" cy="665162"/>
          </a:xfrm>
          <a:prstGeom prst="rect">
            <a:avLst/>
          </a:prstGeom>
          <a:solidFill>
            <a:srgbClr val="00AA00"/>
          </a:solidFill>
          <a:ln w="9525" cap="flat" cmpd="sng">
            <a:solidFill>
              <a:srgbClr val="00AA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Calibri"/>
              <a:buNone/>
            </a:pPr>
            <a:r>
              <a:rPr lang="en-US" sz="900" b="0" i="0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8.oldal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 sz="900" b="0" i="0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 sz="900" b="0" i="0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 b="0" i="0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64" name="Google Shape;164;p8"/>
          <p:cNvGraphicFramePr/>
          <p:nvPr>
            <p:extLst>
              <p:ext uri="{D42A27DB-BD31-4B8C-83A1-F6EECF244321}">
                <p14:modId xmlns:p14="http://schemas.microsoft.com/office/powerpoint/2010/main" val="3042607586"/>
              </p:ext>
            </p:extLst>
          </p:nvPr>
        </p:nvGraphicFramePr>
        <p:xfrm>
          <a:off x="0" y="598487"/>
          <a:ext cx="7559650" cy="2297075"/>
        </p:xfrm>
        <a:graphic>
          <a:graphicData uri="http://schemas.openxmlformats.org/drawingml/2006/table">
            <a:tbl>
              <a:tblPr>
                <a:noFill/>
                <a:tableStyleId>{2017960A-A588-46CE-B47F-84FF3F456518}</a:tableStyleId>
              </a:tblPr>
              <a:tblGrid>
                <a:gridCol w="1685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24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49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3550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900"/>
                        <a:buFont typeface="Calibri"/>
                        <a:buNone/>
                      </a:pPr>
                      <a:r>
                        <a:rPr lang="en-US" sz="1900" b="1" i="0" u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EEP10-110640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AA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88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4275" marR="34275" marT="17125" marB="17125" anchor="ctr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3525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Calibri"/>
                        <a:buNone/>
                      </a:pPr>
                      <a:r>
                        <a:rPr lang="en-US" sz="1500" b="0" i="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Szelemen toldó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1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Súly (kg):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1,80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Befoglaló méret (cm):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60x14,5x4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7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Listaár: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hu-HU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5,07</a:t>
                      </a:r>
                      <a:r>
                        <a:rPr lang="en-US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EUR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6750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Alkalmazás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: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11051x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típusú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szelemenekhez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Szelemen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toldáshoz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és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hosszabbításhoz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65" name="Google Shape;165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21112" y="655637"/>
            <a:ext cx="3883025" cy="21828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38587" y="3321050"/>
            <a:ext cx="3292475" cy="18526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3" name="Google Shape;173;g2b849d76a40_0_2"/>
          <p:cNvGraphicFramePr/>
          <p:nvPr>
            <p:extLst>
              <p:ext uri="{D42A27DB-BD31-4B8C-83A1-F6EECF244321}">
                <p14:modId xmlns:p14="http://schemas.microsoft.com/office/powerpoint/2010/main" val="1304867140"/>
              </p:ext>
            </p:extLst>
          </p:nvPr>
        </p:nvGraphicFramePr>
        <p:xfrm>
          <a:off x="0" y="7705374"/>
          <a:ext cx="7559650" cy="2297075"/>
        </p:xfrm>
        <a:graphic>
          <a:graphicData uri="http://schemas.openxmlformats.org/drawingml/2006/table">
            <a:tbl>
              <a:tblPr>
                <a:noFill/>
                <a:tableStyleId>{2017960A-A588-46CE-B47F-84FF3F456518}</a:tableStyleId>
              </a:tblPr>
              <a:tblGrid>
                <a:gridCol w="1685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24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49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3550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900"/>
                        <a:buFont typeface="Calibri"/>
                        <a:buNone/>
                      </a:pPr>
                      <a:r>
                        <a:rPr lang="en-US" sz="1900" b="1" i="0" u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NAP01-000010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AA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88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4275" marR="34275" marT="17125" marB="17125" anchor="ctr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3525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Calibri"/>
                        <a:buNone/>
                      </a:pPr>
                      <a:r>
                        <a:rPr lang="en-US" sz="1500" b="0" i="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WN76-610-T3 talajcsavar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1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Súly (kg):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4,9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Befoglaló méret (cm):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61x20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7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Listaár: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hu-HU"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28,14</a:t>
                      </a:r>
                      <a:r>
                        <a:rPr lang="en-US"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EUR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6750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Alkalmazás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: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Minden típusú főtartó esetén</a:t>
                      </a:r>
                      <a:endParaRPr lang="hu-HU" sz="800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EEP10-110724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talajszeg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anyához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74" name="Google Shape;174;g2b849d76a40_0_2"/>
          <p:cNvSpPr txBox="1"/>
          <p:nvPr/>
        </p:nvSpPr>
        <p:spPr>
          <a:xfrm flipH="1">
            <a:off x="-25" y="0"/>
            <a:ext cx="7559700" cy="523200"/>
          </a:xfrm>
          <a:prstGeom prst="rect">
            <a:avLst/>
          </a:prstGeom>
          <a:solidFill>
            <a:srgbClr val="00AA00"/>
          </a:solidFill>
          <a:ln w="9525" cap="flat" cmpd="sng">
            <a:solidFill>
              <a:srgbClr val="00AA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r>
              <a:rPr lang="en-US" sz="2800" b="0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LEHORGONYZÓ ELEMEK 1.</a:t>
            </a:r>
            <a:endParaRPr/>
          </a:p>
        </p:txBody>
      </p:sp>
      <p:sp>
        <p:nvSpPr>
          <p:cNvPr id="175" name="Google Shape;175;g2b849d76a40_0_2"/>
          <p:cNvSpPr txBox="1"/>
          <p:nvPr/>
        </p:nvSpPr>
        <p:spPr>
          <a:xfrm>
            <a:off x="0" y="10055225"/>
            <a:ext cx="7559700" cy="646500"/>
          </a:xfrm>
          <a:prstGeom prst="rect">
            <a:avLst/>
          </a:prstGeom>
          <a:solidFill>
            <a:srgbClr val="00AA00"/>
          </a:solidFill>
          <a:ln w="9525" cap="flat" cmpd="sng">
            <a:solidFill>
              <a:srgbClr val="00AA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Calibri"/>
              <a:buNone/>
            </a:pPr>
            <a:r>
              <a:rPr lang="en-US" sz="900" b="0" i="0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9.oldal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 sz="900" b="0" i="0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 sz="900" b="0" i="0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 b="0" i="0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76" name="Google Shape;176;g2b849d76a40_0_2"/>
          <p:cNvGraphicFramePr/>
          <p:nvPr>
            <p:extLst>
              <p:ext uri="{D42A27DB-BD31-4B8C-83A1-F6EECF244321}">
                <p14:modId xmlns:p14="http://schemas.microsoft.com/office/powerpoint/2010/main" val="3058211792"/>
              </p:ext>
            </p:extLst>
          </p:nvPr>
        </p:nvGraphicFramePr>
        <p:xfrm>
          <a:off x="0" y="2960686"/>
          <a:ext cx="7559650" cy="2297075"/>
        </p:xfrm>
        <a:graphic>
          <a:graphicData uri="http://schemas.openxmlformats.org/drawingml/2006/table">
            <a:tbl>
              <a:tblPr>
                <a:noFill/>
                <a:tableStyleId>{2017960A-A588-46CE-B47F-84FF3F456518}</a:tableStyleId>
              </a:tblPr>
              <a:tblGrid>
                <a:gridCol w="1685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24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49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3550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900"/>
                        <a:buFont typeface="Calibri"/>
                        <a:buNone/>
                      </a:pPr>
                      <a:r>
                        <a:rPr lang="en-US" sz="1900" b="1" i="0" u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NAP01-000003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AA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88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4275" marR="34275" marT="17125" marB="17125" anchor="ctr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3525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Calibri"/>
                        <a:buNone/>
                      </a:pPr>
                      <a:r>
                        <a:rPr lang="en-US" sz="1500" b="0" i="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WN76-1600-T3 talajcsavar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1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Súly (kg):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10,0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Befoglaló méret (cm):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160x20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7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Listaár: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hu-HU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43,28</a:t>
                      </a:r>
                      <a:r>
                        <a:rPr lang="en-US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EUR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6750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Alkalmazás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: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Minden típusú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tartószerkezetekhez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77" name="Google Shape;177;g2b849d76a40_0_2" descr="A képen szöveg látható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68737" y="3106736"/>
            <a:ext cx="3560761" cy="20050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g2b849d76a40_0_2" descr="A képen fémáru látható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68737" y="7956199"/>
            <a:ext cx="3629022" cy="2041524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79" name="Google Shape;179;g2b849d76a40_0_2"/>
          <p:cNvGraphicFramePr/>
          <p:nvPr>
            <p:extLst>
              <p:ext uri="{D42A27DB-BD31-4B8C-83A1-F6EECF244321}">
                <p14:modId xmlns:p14="http://schemas.microsoft.com/office/powerpoint/2010/main" val="320535933"/>
              </p:ext>
            </p:extLst>
          </p:nvPr>
        </p:nvGraphicFramePr>
        <p:xfrm>
          <a:off x="0" y="5333036"/>
          <a:ext cx="7559650" cy="2297075"/>
        </p:xfrm>
        <a:graphic>
          <a:graphicData uri="http://schemas.openxmlformats.org/drawingml/2006/table">
            <a:tbl>
              <a:tblPr>
                <a:noFill/>
                <a:tableStyleId>{2017960A-A588-46CE-B47F-84FF3F456518}</a:tableStyleId>
              </a:tblPr>
              <a:tblGrid>
                <a:gridCol w="1685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24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49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3550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900"/>
                        <a:buFont typeface="Calibri"/>
                        <a:buNone/>
                      </a:pPr>
                      <a:r>
                        <a:rPr lang="en-US" sz="1900" b="1" i="0" u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NAP01-0000</a:t>
                      </a:r>
                      <a:r>
                        <a:rPr lang="en-US" sz="19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17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AA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88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4275" marR="34275" marT="17125" marB="17125" anchor="ctr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3525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Calibri"/>
                        <a:buNone/>
                      </a:pPr>
                      <a:r>
                        <a:rPr lang="en-US" sz="1500" b="0" i="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WN76-</a:t>
                      </a:r>
                      <a:r>
                        <a:rPr lang="en-US" sz="15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</a:t>
                      </a:r>
                      <a:r>
                        <a:rPr lang="en-US" sz="1500" b="0" i="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00-T3 talajcsavar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1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Súly (kg):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r>
                        <a:rPr lang="en-US" sz="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1,9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Befoglaló méret (cm):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</a:t>
                      </a: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0x20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7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Listaár: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hu-HU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51,50</a:t>
                      </a:r>
                      <a:r>
                        <a:rPr lang="en-US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EUR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6750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Alkalmazás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: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Minden típusú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tartószerkezetekhez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2" name="Google Shape;176;g2b849d76a40_0_2">
            <a:extLst>
              <a:ext uri="{FF2B5EF4-FFF2-40B4-BE49-F238E27FC236}">
                <a16:creationId xmlns:a16="http://schemas.microsoft.com/office/drawing/2014/main" id="{215DED09-911D-59A6-E675-2A712CA703D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63756851"/>
              </p:ext>
            </p:extLst>
          </p:nvPr>
        </p:nvGraphicFramePr>
        <p:xfrm>
          <a:off x="-2" y="609372"/>
          <a:ext cx="7559650" cy="2297075"/>
        </p:xfrm>
        <a:graphic>
          <a:graphicData uri="http://schemas.openxmlformats.org/drawingml/2006/table">
            <a:tbl>
              <a:tblPr>
                <a:noFill/>
                <a:tableStyleId>{2017960A-A588-46CE-B47F-84FF3F456518}</a:tableStyleId>
              </a:tblPr>
              <a:tblGrid>
                <a:gridCol w="1685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24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49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3550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900"/>
                        <a:buFont typeface="Calibri"/>
                        <a:buNone/>
                      </a:pPr>
                      <a:r>
                        <a:rPr lang="en-US" sz="1900" b="1" i="0" u="none" dirty="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NAP01-0000</a:t>
                      </a:r>
                      <a:r>
                        <a:rPr lang="hu-HU" sz="1900" b="1" i="0" u="none" dirty="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19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AA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88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4275" marR="34275" marT="17125" marB="17125" anchor="ctr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3525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Calibri"/>
                        <a:buNone/>
                      </a:pPr>
                      <a:r>
                        <a:rPr lang="en-US" sz="1500" b="0" i="0" u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WN76-1</a:t>
                      </a:r>
                      <a:r>
                        <a:rPr lang="hu-HU" sz="1500" b="0" i="0" u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r>
                        <a:rPr lang="en-US" sz="1500" b="0" i="0" u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00-T3 </a:t>
                      </a:r>
                      <a:r>
                        <a:rPr lang="en-US" sz="1500" b="0" i="0" u="none" dirty="0" err="1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talajcsavar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1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Súly (kg):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7,90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Befoglaló méret (cm):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0x20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7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Listaár: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hu-HU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35,24</a:t>
                      </a:r>
                      <a:r>
                        <a:rPr lang="en-US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EUR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6750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Alkalmazás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: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Minden típusú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tartószerkezetekhez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5" name="Kép 4">
            <a:extLst>
              <a:ext uri="{FF2B5EF4-FFF2-40B4-BE49-F238E27FC236}">
                <a16:creationId xmlns:a16="http://schemas.microsoft.com/office/drawing/2014/main" id="{C91BBDB3-6F47-3CF8-578D-7E4D2C6581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00096" y="418034"/>
            <a:ext cx="6043161" cy="3041658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1836CDC9-B9A1-2AC3-924F-83DD9A30A4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00096" y="5236629"/>
            <a:ext cx="6043161" cy="304165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9"/>
          <p:cNvSpPr txBox="1"/>
          <p:nvPr/>
        </p:nvSpPr>
        <p:spPr>
          <a:xfrm flipH="1">
            <a:off x="-25" y="0"/>
            <a:ext cx="7559700" cy="523200"/>
          </a:xfrm>
          <a:prstGeom prst="rect">
            <a:avLst/>
          </a:prstGeom>
          <a:solidFill>
            <a:srgbClr val="00AA00"/>
          </a:solidFill>
          <a:ln w="9525" cap="flat" cmpd="sng">
            <a:solidFill>
              <a:srgbClr val="00AA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r>
              <a:rPr lang="en-US" sz="2800" b="0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LEHORGONYZÓ ELEMEK 2.</a:t>
            </a:r>
            <a:endParaRPr/>
          </a:p>
        </p:txBody>
      </p:sp>
      <p:graphicFrame>
        <p:nvGraphicFramePr>
          <p:cNvPr id="186" name="Google Shape;186;p9"/>
          <p:cNvGraphicFramePr/>
          <p:nvPr>
            <p:extLst>
              <p:ext uri="{D42A27DB-BD31-4B8C-83A1-F6EECF244321}">
                <p14:modId xmlns:p14="http://schemas.microsoft.com/office/powerpoint/2010/main" val="3349441299"/>
              </p:ext>
            </p:extLst>
          </p:nvPr>
        </p:nvGraphicFramePr>
        <p:xfrm>
          <a:off x="25" y="564571"/>
          <a:ext cx="7559650" cy="2327250"/>
        </p:xfrm>
        <a:graphic>
          <a:graphicData uri="http://schemas.openxmlformats.org/drawingml/2006/table">
            <a:tbl>
              <a:tblPr>
                <a:noFill/>
                <a:tableStyleId>{2017960A-A588-46CE-B47F-84FF3F456518}</a:tableStyleId>
              </a:tblPr>
              <a:tblGrid>
                <a:gridCol w="1685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24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49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3550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900"/>
                        <a:buFont typeface="Calibri"/>
                        <a:buNone/>
                      </a:pPr>
                      <a:r>
                        <a:rPr lang="en-US" sz="1900" b="1" i="0" u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EEP10-110724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AA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88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4275" marR="34275" marT="17125" marB="17125" anchor="ctr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3525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Calibri"/>
                        <a:buNone/>
                      </a:pPr>
                      <a:r>
                        <a:rPr lang="en-US" sz="1500" b="0" i="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Talajszeg anya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1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Súly (kg):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2,</a:t>
                      </a: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12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1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Befoglaló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méret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(cm):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20x20x17,5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Listaár: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r>
                        <a:rPr lang="hu-HU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5,57</a:t>
                      </a:r>
                      <a:r>
                        <a:rPr lang="en-US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EUR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96925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Alkalmazás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: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Minden típusú tartószerkezetekhez</a:t>
                      </a:r>
                      <a:endParaRPr lang="hu-HU" sz="800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Talajszeges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rögzítési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módhoz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87" name="Google Shape;187;p9"/>
          <p:cNvGraphicFramePr/>
          <p:nvPr>
            <p:extLst>
              <p:ext uri="{D42A27DB-BD31-4B8C-83A1-F6EECF244321}">
                <p14:modId xmlns:p14="http://schemas.microsoft.com/office/powerpoint/2010/main" val="2116249916"/>
              </p:ext>
            </p:extLst>
          </p:nvPr>
        </p:nvGraphicFramePr>
        <p:xfrm>
          <a:off x="25" y="5345906"/>
          <a:ext cx="7559650" cy="2297075"/>
        </p:xfrm>
        <a:graphic>
          <a:graphicData uri="http://schemas.openxmlformats.org/drawingml/2006/table">
            <a:tbl>
              <a:tblPr>
                <a:noFill/>
                <a:tableStyleId>{2017960A-A588-46CE-B47F-84FF3F456518}</a:tableStyleId>
              </a:tblPr>
              <a:tblGrid>
                <a:gridCol w="1685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24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49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3550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900"/>
                        <a:buFont typeface="Calibri"/>
                        <a:buNone/>
                      </a:pPr>
                      <a:r>
                        <a:rPr lang="en-US" sz="1900" b="1" i="0" u="none" dirty="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EEP10-110722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AA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88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4275" marR="34275" marT="17125" marB="17125" anchor="ctr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3525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Calibri"/>
                        <a:buNone/>
                      </a:pPr>
                      <a:r>
                        <a:rPr lang="en-US" sz="1500" b="0" i="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Csőszeg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1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Súly (kg):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1,31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Befoglaló méret (cm):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100x2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7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Listaár: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hu-HU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4,64</a:t>
                      </a:r>
                      <a:r>
                        <a:rPr lang="en-US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EUR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6750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Alkalmazás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: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Minden típusú tartószerkezetekhez</a:t>
                      </a:r>
                      <a:endParaRPr lang="hu-HU" sz="800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EEP10-110724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talajszeg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anyához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db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/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rögzítési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pont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88" name="Google Shape;188;p9"/>
          <p:cNvSpPr txBox="1"/>
          <p:nvPr/>
        </p:nvSpPr>
        <p:spPr>
          <a:xfrm>
            <a:off x="0" y="10055225"/>
            <a:ext cx="7559675" cy="665162"/>
          </a:xfrm>
          <a:prstGeom prst="rect">
            <a:avLst/>
          </a:prstGeom>
          <a:solidFill>
            <a:srgbClr val="00AA00"/>
          </a:solidFill>
          <a:ln w="9525" cap="flat" cmpd="sng">
            <a:solidFill>
              <a:srgbClr val="00AA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Calibri"/>
              <a:buNone/>
            </a:pPr>
            <a:r>
              <a:rPr lang="en-US" sz="900" b="0" i="0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9.oldal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 sz="900" b="0" i="0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 sz="900" b="0" i="0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 b="0" i="0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0" name="Google Shape;190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36232" y="5512512"/>
            <a:ext cx="3341684" cy="187960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91" name="Google Shape;191;p9"/>
          <p:cNvGraphicFramePr/>
          <p:nvPr>
            <p:extLst>
              <p:ext uri="{D42A27DB-BD31-4B8C-83A1-F6EECF244321}">
                <p14:modId xmlns:p14="http://schemas.microsoft.com/office/powerpoint/2010/main" val="3423928233"/>
              </p:ext>
            </p:extLst>
          </p:nvPr>
        </p:nvGraphicFramePr>
        <p:xfrm>
          <a:off x="38" y="7722918"/>
          <a:ext cx="7559650" cy="2297075"/>
        </p:xfrm>
        <a:graphic>
          <a:graphicData uri="http://schemas.openxmlformats.org/drawingml/2006/table">
            <a:tbl>
              <a:tblPr>
                <a:noFill/>
                <a:tableStyleId>{2017960A-A588-46CE-B47F-84FF3F456518}</a:tableStyleId>
              </a:tblPr>
              <a:tblGrid>
                <a:gridCol w="1685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24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49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3550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900"/>
                        <a:buFont typeface="Calibri"/>
                        <a:buNone/>
                      </a:pPr>
                      <a:r>
                        <a:rPr lang="en-US" sz="1900" b="1" i="0" u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EEP10-1107</a:t>
                      </a:r>
                      <a:r>
                        <a:rPr lang="en-US" sz="19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14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AA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88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4275" marR="34275" marT="17125" marB="17125" anchor="ctr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3525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Calibri"/>
                        <a:buNone/>
                      </a:pPr>
                      <a:r>
                        <a:rPr lang="en-US" sz="15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Fix láb (szett)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1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Súly (kg):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9,71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Befoglaló méret (cm):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100x2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7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Listaár: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hu-HU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51,49</a:t>
                      </a:r>
                      <a:r>
                        <a:rPr lang="en-US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EUR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6750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Alkalmazás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: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Minden típusú tartószerkezetekhez</a:t>
                      </a:r>
                      <a:endParaRPr lang="hu-HU" sz="800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Beton</a:t>
                      </a:r>
                      <a:r>
                        <a:rPr lang="en-US" sz="8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8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alapra</a:t>
                      </a:r>
                      <a:r>
                        <a:rPr lang="en-US" sz="8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8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történő</a:t>
                      </a:r>
                      <a:r>
                        <a:rPr lang="en-US" sz="8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8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rögzítéshez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92" name="Google Shape;192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22361" y="7558719"/>
            <a:ext cx="5316413" cy="276464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" name="Google Shape;186;p9">
            <a:extLst>
              <a:ext uri="{FF2B5EF4-FFF2-40B4-BE49-F238E27FC236}">
                <a16:creationId xmlns:a16="http://schemas.microsoft.com/office/drawing/2014/main" id="{F48142B2-46DD-062F-73C6-59089C3D922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64158115"/>
              </p:ext>
            </p:extLst>
          </p:nvPr>
        </p:nvGraphicFramePr>
        <p:xfrm>
          <a:off x="25" y="2943611"/>
          <a:ext cx="7559650" cy="2327250"/>
        </p:xfrm>
        <a:graphic>
          <a:graphicData uri="http://schemas.openxmlformats.org/drawingml/2006/table">
            <a:tbl>
              <a:tblPr>
                <a:noFill/>
                <a:tableStyleId>{2017960A-A588-46CE-B47F-84FF3F456518}</a:tableStyleId>
              </a:tblPr>
              <a:tblGrid>
                <a:gridCol w="1685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24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49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3550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900"/>
                        <a:buFont typeface="Calibri"/>
                        <a:buNone/>
                      </a:pPr>
                      <a:r>
                        <a:rPr lang="en-US" sz="1900" b="1" i="0" u="none" dirty="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EEP10-11072</a:t>
                      </a:r>
                      <a:r>
                        <a:rPr lang="hu-HU" sz="1900" b="1" i="0" u="none" dirty="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AA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88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4275" marR="34275" marT="17125" marB="17125" anchor="ctr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3525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Calibri"/>
                        <a:buNone/>
                      </a:pPr>
                      <a:r>
                        <a:rPr lang="en-US" sz="1500" b="0" i="0" u="none" dirty="0" err="1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Talajszeg</a:t>
                      </a:r>
                      <a:r>
                        <a:rPr lang="en-US" sz="1500" b="0" i="0" u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1500" b="0" i="0" u="none" dirty="0" err="1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anya</a:t>
                      </a:r>
                      <a:r>
                        <a:rPr lang="hu-HU" sz="1500" b="0" i="0" u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nyújtott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1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Súly (kg):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  <a:sym typeface="Calibri"/>
                        </a:rPr>
                        <a:t>3,77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1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Befoglaló méret (cm):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20x20x17,5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Listaár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: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hu-HU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25,34</a:t>
                      </a:r>
                      <a:r>
                        <a:rPr lang="en-US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EUR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96925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Alkalmazás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: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Minden típusú tartószerkezetekhez</a:t>
                      </a:r>
                      <a:endParaRPr lang="hu-HU" sz="800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Talajszeges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rögzítési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módhoz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4" name="Kép 3">
            <a:extLst>
              <a:ext uri="{FF2B5EF4-FFF2-40B4-BE49-F238E27FC236}">
                <a16:creationId xmlns:a16="http://schemas.microsoft.com/office/drawing/2014/main" id="{2FC13CCA-EA5F-5F04-68B8-3A701F365C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78510" y="671821"/>
            <a:ext cx="3499406" cy="1968416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C0B1883D-A26E-A113-B11E-80F87E2CD4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40631" y="937028"/>
            <a:ext cx="9928557" cy="626930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0"/>
          <p:cNvSpPr txBox="1"/>
          <p:nvPr/>
        </p:nvSpPr>
        <p:spPr>
          <a:xfrm flipH="1">
            <a:off x="0" y="0"/>
            <a:ext cx="7559675" cy="527050"/>
          </a:xfrm>
          <a:prstGeom prst="rect">
            <a:avLst/>
          </a:prstGeom>
          <a:solidFill>
            <a:srgbClr val="00AA00"/>
          </a:solidFill>
          <a:ln w="9525" cap="flat" cmpd="sng">
            <a:solidFill>
              <a:srgbClr val="00AA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r>
              <a:rPr lang="en-US" sz="2800" b="0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KÖTŐELEMEK</a:t>
            </a:r>
            <a:endParaRPr/>
          </a:p>
        </p:txBody>
      </p:sp>
      <p:sp>
        <p:nvSpPr>
          <p:cNvPr id="198" name="Google Shape;198;p10"/>
          <p:cNvSpPr txBox="1"/>
          <p:nvPr/>
        </p:nvSpPr>
        <p:spPr>
          <a:xfrm>
            <a:off x="0" y="10048875"/>
            <a:ext cx="7559675" cy="665162"/>
          </a:xfrm>
          <a:prstGeom prst="rect">
            <a:avLst/>
          </a:prstGeom>
          <a:solidFill>
            <a:srgbClr val="00AA00"/>
          </a:solidFill>
          <a:ln w="9525" cap="flat" cmpd="sng">
            <a:solidFill>
              <a:srgbClr val="00AA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Calibri"/>
              <a:buNone/>
            </a:pPr>
            <a:r>
              <a:rPr lang="en-US" sz="900" b="0" i="0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10.oldal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 sz="900" b="0" i="0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 sz="900" b="0" i="0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 b="0" i="0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99" name="Google Shape;199;p10"/>
          <p:cNvGraphicFramePr/>
          <p:nvPr>
            <p:extLst>
              <p:ext uri="{D42A27DB-BD31-4B8C-83A1-F6EECF244321}">
                <p14:modId xmlns:p14="http://schemas.microsoft.com/office/powerpoint/2010/main" val="1062761147"/>
              </p:ext>
            </p:extLst>
          </p:nvPr>
        </p:nvGraphicFramePr>
        <p:xfrm>
          <a:off x="6350" y="657225"/>
          <a:ext cx="7553300" cy="5841925"/>
        </p:xfrm>
        <a:graphic>
          <a:graphicData uri="http://schemas.openxmlformats.org/drawingml/2006/table">
            <a:tbl>
              <a:tblPr>
                <a:noFill/>
                <a:tableStyleId>{2017960A-A588-46CE-B47F-84FF3F456518}</a:tableStyleId>
              </a:tblPr>
              <a:tblGrid>
                <a:gridCol w="1223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89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7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80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62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62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0" i="0" u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Termékkód</a:t>
                      </a:r>
                      <a:endParaRPr/>
                    </a:p>
                  </a:txBody>
                  <a:tcPr marL="91425" marR="91425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AA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0" i="0" u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Megnevezés</a:t>
                      </a:r>
                      <a:endParaRPr/>
                    </a:p>
                  </a:txBody>
                  <a:tcPr marL="91425" marR="91425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AA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0" i="0" u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Megjegyzés</a:t>
                      </a:r>
                      <a:endParaRPr/>
                    </a:p>
                  </a:txBody>
                  <a:tcPr marL="91425" marR="91425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AA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0" i="0" u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Súly (kg/db)</a:t>
                      </a:r>
                      <a:endParaRPr/>
                    </a:p>
                  </a:txBody>
                  <a:tcPr marL="91425" marR="91425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AA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0" i="0" u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Listaár</a:t>
                      </a:r>
                      <a:endParaRPr/>
                    </a:p>
                  </a:txBody>
                  <a:tcPr marL="91425" marR="91425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AA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88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AA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KOT01-000063</a:t>
                      </a:r>
                      <a:endParaRPr sz="1488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M8x16 peremes csavar</a:t>
                      </a:r>
                      <a:endParaRPr/>
                    </a:p>
                  </a:txBody>
                  <a:tcPr marL="91425" marR="91425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Anyag: </a:t>
                      </a: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A2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DIN6921</a:t>
                      </a:r>
                      <a:endParaRPr/>
                    </a:p>
                  </a:txBody>
                  <a:tcPr marL="91425" marR="91425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0,015</a:t>
                      </a:r>
                      <a:endParaRPr/>
                    </a:p>
                  </a:txBody>
                  <a:tcPr marL="91425" marR="91425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b="1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</a:t>
                      </a:r>
                      <a:r>
                        <a:rPr lang="hu-HU" sz="1000" b="1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16</a:t>
                      </a:r>
                      <a:r>
                        <a:rPr lang="en-US" sz="1000" b="1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EUR</a:t>
                      </a:r>
                      <a:endParaRPr dirty="0"/>
                    </a:p>
                  </a:txBody>
                  <a:tcPr marL="91425" marR="91425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88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BCB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4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KOT01-000070</a:t>
                      </a:r>
                      <a:endParaRPr sz="1488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M10x2</a:t>
                      </a: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  <a:r>
                        <a:rPr lang="en-US" sz="12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peremes csavar</a:t>
                      </a:r>
                      <a:endParaRPr/>
                    </a:p>
                  </a:txBody>
                  <a:tcPr marL="91425" marR="91425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Anyag: </a:t>
                      </a: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A2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DIN6921</a:t>
                      </a:r>
                      <a:endParaRPr/>
                    </a:p>
                  </a:txBody>
                  <a:tcPr marL="91425" marR="91425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0,0</a:t>
                      </a: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/>
                    </a:p>
                  </a:txBody>
                  <a:tcPr marL="91425" marR="91425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b="1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</a:t>
                      </a:r>
                      <a:r>
                        <a:rPr lang="hu-HU" sz="1000" b="1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33</a:t>
                      </a:r>
                      <a:r>
                        <a:rPr lang="en-US" sz="1000" b="1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EUR</a:t>
                      </a:r>
                      <a:endParaRPr dirty="0"/>
                    </a:p>
                  </a:txBody>
                  <a:tcPr marL="91425" marR="91425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88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4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KOT01-000069</a:t>
                      </a:r>
                      <a:endParaRPr sz="1488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M12x30 peremes csavar</a:t>
                      </a:r>
                      <a:endParaRPr/>
                    </a:p>
                  </a:txBody>
                  <a:tcPr marL="91425" marR="91425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Anyag: </a:t>
                      </a: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A2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DIN6921 8.8</a:t>
                      </a:r>
                      <a:endParaRPr/>
                    </a:p>
                  </a:txBody>
                  <a:tcPr marL="91425" marR="91425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0,0</a:t>
                      </a: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  <a:endParaRPr/>
                    </a:p>
                  </a:txBody>
                  <a:tcPr marL="91425" marR="91425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b="1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</a:t>
                      </a:r>
                      <a:r>
                        <a:rPr lang="hu-HU" sz="1000" b="1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51</a:t>
                      </a:r>
                      <a:r>
                        <a:rPr lang="en-US" sz="1000" b="1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EUR</a:t>
                      </a:r>
                      <a:endParaRPr dirty="0"/>
                    </a:p>
                  </a:txBody>
                  <a:tcPr marL="91425" marR="91425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88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BCB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4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KOT01-000064</a:t>
                      </a:r>
                      <a:endParaRPr sz="1488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M8 peremes anya</a:t>
                      </a:r>
                      <a:endParaRPr/>
                    </a:p>
                  </a:txBody>
                  <a:tcPr marL="91425" marR="91425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Anyag: </a:t>
                      </a: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A2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DIN6923</a:t>
                      </a:r>
                      <a:endParaRPr/>
                    </a:p>
                  </a:txBody>
                  <a:tcPr marL="91425" marR="91425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0,0</a:t>
                      </a: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/>
                    </a:p>
                  </a:txBody>
                  <a:tcPr marL="91425" marR="91425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b="1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0,0</a:t>
                      </a:r>
                      <a:r>
                        <a:rPr lang="hu-HU" sz="1000" b="1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</a:t>
                      </a:r>
                      <a:r>
                        <a:rPr lang="en-US" sz="1000" b="1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EUR</a:t>
                      </a:r>
                      <a:endParaRPr dirty="0"/>
                    </a:p>
                  </a:txBody>
                  <a:tcPr marL="91425" marR="91425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88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4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KOT01-000065</a:t>
                      </a:r>
                      <a:endParaRPr sz="1488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M10 peremes anya</a:t>
                      </a:r>
                      <a:endParaRPr/>
                    </a:p>
                  </a:txBody>
                  <a:tcPr marL="91425" marR="91425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Anyag: </a:t>
                      </a: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A2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DIN692</a:t>
                      </a: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endParaRPr/>
                    </a:p>
                  </a:txBody>
                  <a:tcPr marL="91425" marR="91425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0,0</a:t>
                      </a: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/>
                    </a:p>
                  </a:txBody>
                  <a:tcPr marL="91425" marR="91425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b="1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</a:t>
                      </a:r>
                      <a:r>
                        <a:rPr lang="hu-HU" sz="1000" b="1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12</a:t>
                      </a:r>
                      <a:r>
                        <a:rPr lang="en-US" sz="1000" b="1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EUR</a:t>
                      </a:r>
                      <a:endParaRPr dirty="0"/>
                    </a:p>
                  </a:txBody>
                  <a:tcPr marL="91425" marR="91425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88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BCB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KOT01-000066</a:t>
                      </a:r>
                      <a:endParaRPr sz="1488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M12 peremes anya</a:t>
                      </a:r>
                      <a:endParaRPr/>
                    </a:p>
                  </a:txBody>
                  <a:tcPr marL="91425" marR="91425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Anyag: </a:t>
                      </a: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A2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DIN6923</a:t>
                      </a:r>
                      <a:endParaRPr/>
                    </a:p>
                  </a:txBody>
                  <a:tcPr marL="91425" marR="91425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0,0</a:t>
                      </a: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/>
                    </a:p>
                  </a:txBody>
                  <a:tcPr marL="91425" marR="91425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b="1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</a:t>
                      </a:r>
                      <a:r>
                        <a:rPr lang="hu-HU" sz="1000" b="1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21</a:t>
                      </a:r>
                      <a:r>
                        <a:rPr lang="en-US" sz="1000" b="1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EUR</a:t>
                      </a:r>
                      <a:endParaRPr dirty="0"/>
                    </a:p>
                  </a:txBody>
                  <a:tcPr marL="91425" marR="91425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88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84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KOT01-000052</a:t>
                      </a:r>
                      <a:endParaRPr/>
                    </a:p>
                  </a:txBody>
                  <a:tcPr marL="91425" marR="91425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M8x35 BKNY modul csavar</a:t>
                      </a:r>
                      <a:endParaRPr/>
                    </a:p>
                  </a:txBody>
                  <a:tcPr marL="91425" marR="91425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Anyag: </a:t>
                      </a: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A2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DIN912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köztes modul leszorítóhoz</a:t>
                      </a:r>
                      <a:endParaRPr/>
                    </a:p>
                  </a:txBody>
                  <a:tcPr marL="91425" marR="91425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0,02</a:t>
                      </a:r>
                      <a:endParaRPr/>
                    </a:p>
                  </a:txBody>
                  <a:tcPr marL="91425" marR="91425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b="1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0,3</a:t>
                      </a:r>
                      <a:r>
                        <a:rPr lang="hu-HU" sz="1000" b="1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r>
                        <a:rPr lang="en-US" sz="1000" b="1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EUR</a:t>
                      </a:r>
                      <a:endParaRPr dirty="0"/>
                    </a:p>
                  </a:txBody>
                  <a:tcPr marL="91425" marR="91425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88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BCB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84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KOT01-000049</a:t>
                      </a:r>
                      <a:endParaRPr/>
                    </a:p>
                  </a:txBody>
                  <a:tcPr marL="91425" marR="91425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M8x45 BKNY modul csavar</a:t>
                      </a:r>
                      <a:endParaRPr/>
                    </a:p>
                  </a:txBody>
                  <a:tcPr marL="91425" marR="91425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Anyag: </a:t>
                      </a: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A2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DIN912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szélső modul leszorítóhoz</a:t>
                      </a:r>
                      <a:endParaRPr/>
                    </a:p>
                  </a:txBody>
                  <a:tcPr marL="91425" marR="91425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0,03</a:t>
                      </a:r>
                      <a:endParaRPr/>
                    </a:p>
                  </a:txBody>
                  <a:tcPr marL="91425" marR="91425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b="1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0,3</a:t>
                      </a:r>
                      <a:r>
                        <a:rPr lang="hu-HU" sz="1000" b="1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</a:t>
                      </a:r>
                      <a:r>
                        <a:rPr lang="en-US" sz="1000" b="1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EUR</a:t>
                      </a:r>
                      <a:endParaRPr dirty="0"/>
                    </a:p>
                  </a:txBody>
                  <a:tcPr marL="91425" marR="91425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88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200" name="Google Shape;200;p10" descr="A képen fémáru, csavar, világos látható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84975" y="5237162"/>
            <a:ext cx="938212" cy="527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10" descr="A képen fémáru, csavar, világos látható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53225" y="5913437"/>
            <a:ext cx="947737" cy="53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10" descr="A képen fémáru, fogaskerék látható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53225" y="3168650"/>
            <a:ext cx="962025" cy="5413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784975" y="1131887"/>
            <a:ext cx="884237" cy="4968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721475" y="1763712"/>
            <a:ext cx="1041400" cy="585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683375" y="2428875"/>
            <a:ext cx="1111250" cy="62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10" descr="A képen fémáru, fogaskerék látható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34175" y="3821112"/>
            <a:ext cx="1039812" cy="58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10" descr="A képen fémáru, fogaskerék látható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34175" y="4511675"/>
            <a:ext cx="1039812" cy="584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1"/>
          <p:cNvSpPr txBox="1"/>
          <p:nvPr/>
        </p:nvSpPr>
        <p:spPr>
          <a:xfrm flipH="1">
            <a:off x="0" y="0"/>
            <a:ext cx="7559675" cy="527050"/>
          </a:xfrm>
          <a:prstGeom prst="rect">
            <a:avLst/>
          </a:prstGeom>
          <a:solidFill>
            <a:srgbClr val="00AA00"/>
          </a:solidFill>
          <a:ln w="9525" cap="flat" cmpd="sng">
            <a:solidFill>
              <a:srgbClr val="00AA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r>
              <a:rPr lang="en-US" sz="2800" b="0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KIEGÉSZÍTŐ ELEMEK</a:t>
            </a:r>
            <a:endParaRPr/>
          </a:p>
        </p:txBody>
      </p:sp>
      <p:sp>
        <p:nvSpPr>
          <p:cNvPr id="213" name="Google Shape;213;p11"/>
          <p:cNvSpPr txBox="1"/>
          <p:nvPr/>
        </p:nvSpPr>
        <p:spPr>
          <a:xfrm>
            <a:off x="0" y="10034588"/>
            <a:ext cx="7559675" cy="665162"/>
          </a:xfrm>
          <a:prstGeom prst="rect">
            <a:avLst/>
          </a:prstGeom>
          <a:solidFill>
            <a:srgbClr val="00AA00"/>
          </a:solidFill>
          <a:ln w="9525" cap="flat" cmpd="sng">
            <a:solidFill>
              <a:srgbClr val="00AA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Calibri"/>
              <a:buNone/>
            </a:pPr>
            <a:r>
              <a:rPr lang="en-US" sz="900" b="0" i="0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11.oldal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 sz="900" b="0" i="0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 sz="900" b="0" i="0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 b="0" i="0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14" name="Google Shape;214;p11"/>
          <p:cNvGraphicFramePr/>
          <p:nvPr>
            <p:extLst>
              <p:ext uri="{D42A27DB-BD31-4B8C-83A1-F6EECF244321}">
                <p14:modId xmlns:p14="http://schemas.microsoft.com/office/powerpoint/2010/main" val="1088859144"/>
              </p:ext>
            </p:extLst>
          </p:nvPr>
        </p:nvGraphicFramePr>
        <p:xfrm>
          <a:off x="0" y="657225"/>
          <a:ext cx="7559650" cy="5876200"/>
        </p:xfrm>
        <a:graphic>
          <a:graphicData uri="http://schemas.openxmlformats.org/drawingml/2006/table">
            <a:tbl>
              <a:tblPr>
                <a:noFill/>
                <a:tableStyleId>{2017960A-A588-46CE-B47F-84FF3F456518}</a:tableStyleId>
              </a:tblPr>
              <a:tblGrid>
                <a:gridCol w="1228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0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28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56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94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62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0" i="0" u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Termékkód</a:t>
                      </a:r>
                      <a:endParaRPr/>
                    </a:p>
                  </a:txBody>
                  <a:tcPr marL="91450" marR="91450" marT="45700" marB="457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AA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0" i="0" u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Megnevezés</a:t>
                      </a:r>
                      <a:endParaRPr/>
                    </a:p>
                  </a:txBody>
                  <a:tcPr marL="91450" marR="91450" marT="45700" marB="457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AA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0" i="0" u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Megjegyzés</a:t>
                      </a:r>
                      <a:endParaRPr/>
                    </a:p>
                  </a:txBody>
                  <a:tcPr marL="91450" marR="91450" marT="45700" marB="457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AA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0" i="0" u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Súly (kg/db)</a:t>
                      </a:r>
                      <a:endParaRPr/>
                    </a:p>
                  </a:txBody>
                  <a:tcPr marL="91450" marR="91450" marT="45700" marB="457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AA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0" i="0" u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Listaár</a:t>
                      </a:r>
                      <a:endParaRPr/>
                    </a:p>
                  </a:txBody>
                  <a:tcPr marL="91450" marR="91450" marT="45700" marB="457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AA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88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00" marB="457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AA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NAP01-0000</a:t>
                      </a:r>
                      <a:r>
                        <a:rPr lang="hu-HU" sz="12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22</a:t>
                      </a:r>
                      <a:endParaRPr dirty="0"/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Köztes</a:t>
                      </a:r>
                      <a:r>
                        <a:rPr lang="en-US" sz="12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12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modul</a:t>
                      </a:r>
                      <a:r>
                        <a:rPr lang="en-US" sz="12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12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leszorító</a:t>
                      </a:r>
                      <a:r>
                        <a:rPr lang="hu-HU" sz="12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szett</a:t>
                      </a:r>
                      <a:endParaRPr dirty="0"/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Anyag</a:t>
                      </a:r>
                      <a:r>
                        <a:rPr lang="en-US" sz="10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: </a:t>
                      </a:r>
                      <a:r>
                        <a:rPr lang="en-US" sz="10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natur</a:t>
                      </a:r>
                      <a:r>
                        <a:rPr lang="en-US" sz="10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10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alumínium</a:t>
                      </a:r>
                      <a:endParaRPr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minden</a:t>
                      </a:r>
                      <a:r>
                        <a:rPr lang="en-US" sz="10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10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modultípushoz</a:t>
                      </a:r>
                      <a:endParaRPr dirty="0"/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 </a:t>
                      </a:r>
                      <a:r>
                        <a:rPr lang="hu-HU" sz="10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07</a:t>
                      </a:r>
                      <a:endParaRPr dirty="0"/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Calibri"/>
                        <a:buNone/>
                      </a:pPr>
                      <a:r>
                        <a:rPr lang="hu-HU" sz="1000" b="1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1,65</a:t>
                      </a:r>
                      <a:r>
                        <a:rPr lang="en-US" sz="1000" b="1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EUR</a:t>
                      </a:r>
                      <a:endParaRPr dirty="0"/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88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BCB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42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hu-HU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NAP01-000023</a:t>
                      </a:r>
                      <a:endParaRPr sz="1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hu-HU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Szélső leszorító szett 30-35 mm</a:t>
                      </a:r>
                      <a:endParaRPr sz="1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50" marR="91450" marT="45700" marB="4570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100" b="0" i="0" u="none" dirty="0" err="1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  <a:sym typeface="Calibri"/>
                        </a:rPr>
                        <a:t>Anyag</a:t>
                      </a:r>
                      <a:r>
                        <a:rPr lang="en-US" sz="1100" b="0" i="0" u="none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  <a:sym typeface="Calibri"/>
                        </a:rPr>
                        <a:t>: </a:t>
                      </a:r>
                      <a:r>
                        <a:rPr lang="en-US" sz="1100" b="0" i="0" u="none" dirty="0" err="1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  <a:sym typeface="Calibri"/>
                        </a:rPr>
                        <a:t>natur</a:t>
                      </a:r>
                      <a:r>
                        <a:rPr lang="en-US" sz="1100" b="0" i="0" u="none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  <a:sym typeface="Calibri"/>
                        </a:rPr>
                        <a:t> </a:t>
                      </a:r>
                      <a:r>
                        <a:rPr lang="en-US" sz="1100" b="0" i="0" u="none" dirty="0" err="1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  <a:sym typeface="Calibri"/>
                        </a:rPr>
                        <a:t>alumínium</a:t>
                      </a:r>
                      <a:endParaRPr lang="en-US" sz="110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100" b="0" i="0" u="none" dirty="0" err="1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  <a:sym typeface="Calibri"/>
                        </a:rPr>
                        <a:t>minden</a:t>
                      </a:r>
                      <a:r>
                        <a:rPr lang="en-US" sz="1100" b="0" i="0" u="none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  <a:sym typeface="Calibri"/>
                        </a:rPr>
                        <a:t> </a:t>
                      </a:r>
                      <a:r>
                        <a:rPr lang="en-US" sz="1100" b="0" i="0" u="none" dirty="0" err="1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  <a:sym typeface="Calibri"/>
                        </a:rPr>
                        <a:t>modultípushoz</a:t>
                      </a:r>
                      <a:endParaRPr lang="en-US" sz="110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50" marR="91450" marT="45700" marB="4570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Calibri"/>
                        <a:buNone/>
                      </a:pPr>
                      <a:r>
                        <a:rPr lang="hu-HU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0,07</a:t>
                      </a:r>
                      <a:endParaRPr sz="1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50" marR="91450" marT="45700" marB="4570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Calibri"/>
                        <a:buNone/>
                      </a:pPr>
                      <a:r>
                        <a:rPr lang="hu-HU" sz="1100" b="1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1,67 EUR</a:t>
                      </a:r>
                      <a:endParaRPr lang="hu-HU" sz="1100" dirty="0"/>
                    </a:p>
                  </a:txBody>
                  <a:tcPr marL="91450" marR="91450" marT="45700" marB="4570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88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00" marB="4570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230879"/>
                  </a:ext>
                </a:extLst>
              </a:tr>
              <a:tr h="6842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EEP10-110821</a:t>
                      </a:r>
                      <a:endParaRPr dirty="0"/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Szerelő</a:t>
                      </a:r>
                      <a:r>
                        <a:rPr lang="en-US" sz="12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12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lemez</a:t>
                      </a:r>
                      <a:r>
                        <a:rPr lang="en-US" sz="12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1</a:t>
                      </a:r>
                      <a:endParaRPr dirty="0"/>
                    </a:p>
                  </a:txBody>
                  <a:tcPr marL="91450" marR="91450" marT="45700" marB="4570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Rögzítés</a:t>
                      </a:r>
                      <a:r>
                        <a:rPr lang="en-US" sz="10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a </a:t>
                      </a:r>
                      <a:r>
                        <a:rPr lang="en-US" sz="10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támaszok</a:t>
                      </a:r>
                      <a:r>
                        <a:rPr lang="en-US" sz="10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10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oldalára</a:t>
                      </a:r>
                      <a:r>
                        <a:rPr lang="en-US" sz="10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</a:t>
                      </a:r>
                      <a:endParaRPr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Rögzítés</a:t>
                      </a:r>
                      <a:r>
                        <a:rPr lang="en-US" sz="10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: 2 </a:t>
                      </a:r>
                      <a:r>
                        <a:rPr lang="en-US" sz="10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vagy</a:t>
                      </a:r>
                      <a:r>
                        <a:rPr lang="en-US" sz="10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4 </a:t>
                      </a:r>
                      <a:r>
                        <a:rPr lang="en-US" sz="10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db</a:t>
                      </a:r>
                      <a:r>
                        <a:rPr lang="en-US" sz="10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EEP10-110650 + M8x16 </a:t>
                      </a:r>
                      <a:r>
                        <a:rPr lang="en-US" sz="10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peremes</a:t>
                      </a:r>
                      <a:r>
                        <a:rPr lang="en-US" sz="10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10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csavar</a:t>
                      </a:r>
                      <a:endParaRPr dirty="0"/>
                    </a:p>
                  </a:txBody>
                  <a:tcPr marL="91450" marR="91450" marT="45700" marB="4570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1,62</a:t>
                      </a:r>
                      <a:endParaRPr dirty="0"/>
                    </a:p>
                  </a:txBody>
                  <a:tcPr marL="91450" marR="91450" marT="45700" marB="4570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b="1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11,</a:t>
                      </a:r>
                      <a:r>
                        <a:rPr lang="hu-HU" sz="1000" b="1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r>
                        <a:rPr lang="en-US" sz="1000" b="1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 EUR</a:t>
                      </a:r>
                      <a:endParaRPr dirty="0"/>
                    </a:p>
                  </a:txBody>
                  <a:tcPr marL="91450" marR="91450" marT="45700" marB="4570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88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00" marB="4570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01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EEP10-110822</a:t>
                      </a:r>
                      <a:endParaRPr/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Szerelő lemez 2</a:t>
                      </a:r>
                      <a:endParaRPr/>
                    </a:p>
                  </a:txBody>
                  <a:tcPr marL="91450" marR="91450" marT="45700" marB="4570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Rögzítés a támaszok oldalára.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Rögzítés: 2 vagy 4 db  EEP10-110650 + M8x16 peremes csavar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0" i="0" u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00" marB="4570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1,82</a:t>
                      </a:r>
                      <a:endParaRPr/>
                    </a:p>
                  </a:txBody>
                  <a:tcPr marL="91450" marR="91450" marT="45700" marB="4570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b="1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r>
                        <a:rPr lang="hu-HU" sz="1000" b="1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r>
                        <a:rPr lang="en-US" sz="1000" b="1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,</a:t>
                      </a:r>
                      <a:r>
                        <a:rPr lang="hu-HU" sz="1000" b="1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41</a:t>
                      </a:r>
                      <a:r>
                        <a:rPr lang="en-US" sz="1000" b="1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EUR</a:t>
                      </a:r>
                      <a:endParaRPr dirty="0"/>
                    </a:p>
                  </a:txBody>
                  <a:tcPr marL="91450" marR="91450" marT="45700" marB="4570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88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00" marB="4570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BCB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EEP10-110831</a:t>
                      </a:r>
                      <a:endParaRPr/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Kézi talajcsavar behajtó</a:t>
                      </a:r>
                      <a:endParaRPr/>
                    </a:p>
                  </a:txBody>
                  <a:tcPr marL="91450" marR="91450" marT="45700" marB="4570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Napi 4-8 db talajcsavar telepítésére és talajcsavar szintbeállítására</a:t>
                      </a:r>
                      <a:endParaRPr/>
                    </a:p>
                  </a:txBody>
                  <a:tcPr marL="91450" marR="91450" marT="45700" marB="4570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18,56</a:t>
                      </a:r>
                      <a:endParaRPr/>
                    </a:p>
                  </a:txBody>
                  <a:tcPr marL="91450" marR="91450" marT="45700" marB="4570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b="1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r>
                        <a:rPr lang="hu-HU" sz="1000" b="1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r>
                        <a:rPr lang="en-US" sz="1000" b="1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</a:t>
                      </a:r>
                      <a:r>
                        <a:rPr lang="hu-HU" sz="1000" b="1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00</a:t>
                      </a:r>
                      <a:r>
                        <a:rPr lang="en-US" sz="1000" b="1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EUR</a:t>
                      </a:r>
                      <a:endParaRPr dirty="0"/>
                    </a:p>
                  </a:txBody>
                  <a:tcPr marL="91450" marR="91450" marT="45700" marB="4570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88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00" marB="4570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842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EEP10-110832</a:t>
                      </a:r>
                      <a:endParaRPr dirty="0"/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Talajszeg kulcs</a:t>
                      </a:r>
                      <a:endParaRPr/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WN76-610-T3 talajcsavar pontos beállításához</a:t>
                      </a:r>
                      <a:endParaRPr/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1,21</a:t>
                      </a:r>
                      <a:endParaRPr/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b="1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5,</a:t>
                      </a:r>
                      <a:r>
                        <a:rPr lang="hu-HU" sz="1000" b="1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68</a:t>
                      </a:r>
                      <a:r>
                        <a:rPr lang="en-US" sz="1000" b="1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EUR</a:t>
                      </a:r>
                      <a:endParaRPr dirty="0"/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88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BCB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842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EEP10-110841</a:t>
                      </a:r>
                      <a:endParaRPr dirty="0"/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Kitűző</a:t>
                      </a:r>
                      <a:r>
                        <a:rPr lang="en-US" sz="12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12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szett</a:t>
                      </a:r>
                      <a:endParaRPr dirty="0"/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DuoSol</a:t>
                      </a:r>
                      <a:r>
                        <a:rPr lang="en-US" sz="10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10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tartószerkezet</a:t>
                      </a:r>
                      <a:r>
                        <a:rPr lang="en-US" sz="10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10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rögzítési</a:t>
                      </a:r>
                      <a:r>
                        <a:rPr lang="en-US" sz="10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10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pontjainak</a:t>
                      </a:r>
                      <a:r>
                        <a:rPr lang="en-US" sz="10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10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gyors</a:t>
                      </a:r>
                      <a:r>
                        <a:rPr lang="en-US" sz="10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10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és</a:t>
                      </a:r>
                      <a:r>
                        <a:rPr lang="en-US" sz="10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10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pontos</a:t>
                      </a:r>
                      <a:r>
                        <a:rPr lang="en-US" sz="10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10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kitűzéséhez</a:t>
                      </a:r>
                      <a:endParaRPr dirty="0"/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Calibri"/>
                        <a:buNone/>
                      </a:pPr>
                      <a:r>
                        <a:rPr lang="hu-HU" sz="10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</a:t>
                      </a:r>
                      <a:r>
                        <a:rPr lang="en-US" sz="10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,</a:t>
                      </a:r>
                      <a:r>
                        <a:rPr lang="hu-HU" sz="10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27</a:t>
                      </a:r>
                      <a:endParaRPr dirty="0"/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Calibri"/>
                        <a:buNone/>
                      </a:pPr>
                      <a:r>
                        <a:rPr lang="hu-HU" sz="1000" b="1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115,00</a:t>
                      </a:r>
                      <a:r>
                        <a:rPr lang="en-US" sz="1000" b="1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EUR</a:t>
                      </a:r>
                      <a:endParaRPr dirty="0"/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88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842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hu-HU" sz="1200" b="0" i="0" u="none" strike="noStrike" cap="none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  <a:sym typeface="Arial"/>
                        </a:rPr>
                        <a:t>NAP01-000020</a:t>
                      </a:r>
                      <a:endParaRPr sz="1200" b="0" i="0" u="none" strike="noStrike" cap="none" dirty="0">
                        <a:solidFill>
                          <a:srgbClr val="000000"/>
                        </a:solidFill>
                        <a:latin typeface="Calibri"/>
                        <a:cs typeface="Calibri"/>
                        <a:sym typeface="Arial"/>
                      </a:endParaRPr>
                    </a:p>
                  </a:txBody>
                  <a:tcPr marL="91450" marR="91450" marT="45700" marB="4570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hu-HU" sz="12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Gumi élvédő – C150 szelemen vég</a:t>
                      </a:r>
                      <a:endParaRPr dirty="0"/>
                    </a:p>
                  </a:txBody>
                  <a:tcPr marL="91450" marR="91450" marT="45700" marB="4570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DuoSol</a:t>
                      </a:r>
                      <a:r>
                        <a:rPr lang="en-US" sz="10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hu-HU" sz="10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tartószerkezethez használatos szelemenek (11051x) végénél, élvédelem szempontjából</a:t>
                      </a:r>
                      <a:endParaRPr dirty="0"/>
                    </a:p>
                  </a:txBody>
                  <a:tcPr marL="91450" marR="91450" marT="45700" marB="4570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Calibri"/>
                        <a:buNone/>
                      </a:pPr>
                      <a:r>
                        <a:rPr lang="hu-HU" sz="1000" b="0" i="0" u="none" strike="noStrike" cap="none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  <a:sym typeface="Arial"/>
                        </a:rPr>
                        <a:t>0,02</a:t>
                      </a:r>
                      <a:endParaRPr sz="1000" b="0" i="0" u="none" strike="noStrike" cap="none" dirty="0">
                        <a:solidFill>
                          <a:srgbClr val="000000"/>
                        </a:solidFill>
                        <a:latin typeface="Calibri"/>
                        <a:cs typeface="Calibri"/>
                        <a:sym typeface="Arial"/>
                      </a:endParaRPr>
                    </a:p>
                  </a:txBody>
                  <a:tcPr marL="91450" marR="91450" marT="45700" marB="4570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Calibri"/>
                        <a:buNone/>
                      </a:pPr>
                      <a:r>
                        <a:rPr lang="hu-HU" sz="1000" b="1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0,67</a:t>
                      </a:r>
                      <a:r>
                        <a:rPr lang="en-US" sz="1000" b="1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EUR</a:t>
                      </a:r>
                      <a:endParaRPr dirty="0"/>
                    </a:p>
                  </a:txBody>
                  <a:tcPr marL="91450" marR="91450" marT="45700" marB="4570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88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00" marB="45700" anchor="ctr"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60179"/>
                  </a:ext>
                </a:extLst>
              </a:tr>
            </a:tbl>
          </a:graphicData>
        </a:graphic>
      </p:graphicFrame>
      <p:pic>
        <p:nvPicPr>
          <p:cNvPr id="219" name="Google Shape;219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45286" y="2508159"/>
            <a:ext cx="754062" cy="422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11" descr="A képen elektronika, áramkör látható&#10;&#10;Automatikusan generált leírás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45286" y="3219044"/>
            <a:ext cx="754061" cy="422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07196" y="3917541"/>
            <a:ext cx="831848" cy="4683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11" descr="A képen szöveg, kés, fegyver látható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811961" y="4563207"/>
            <a:ext cx="831848" cy="4683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Kép 2">
            <a:extLst>
              <a:ext uri="{FF2B5EF4-FFF2-40B4-BE49-F238E27FC236}">
                <a16:creationId xmlns:a16="http://schemas.microsoft.com/office/drawing/2014/main" id="{2C7CE2AC-1A81-69E3-6A51-0799D74D2E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36932" y="5341141"/>
            <a:ext cx="581907" cy="327323"/>
          </a:xfrm>
          <a:prstGeom prst="rect">
            <a:avLst/>
          </a:prstGeom>
        </p:spPr>
      </p:pic>
      <p:pic>
        <p:nvPicPr>
          <p:cNvPr id="4" name="Kép 3">
            <a:extLst>
              <a:ext uri="{FF2B5EF4-FFF2-40B4-BE49-F238E27FC236}">
                <a16:creationId xmlns:a16="http://schemas.microsoft.com/office/drawing/2014/main" id="{ABC88D37-DF8D-3ABB-A148-F89FDD3C7E4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68362" y="5668464"/>
            <a:ext cx="2202487" cy="1154591"/>
          </a:xfrm>
          <a:prstGeom prst="rect">
            <a:avLst/>
          </a:prstGeom>
        </p:spPr>
      </p:pic>
      <p:pic>
        <p:nvPicPr>
          <p:cNvPr id="2" name="Kép 1">
            <a:extLst>
              <a:ext uri="{FF2B5EF4-FFF2-40B4-BE49-F238E27FC236}">
                <a16:creationId xmlns:a16="http://schemas.microsoft.com/office/drawing/2014/main" id="{0467C625-5E15-5E8A-85B5-01A9DF35522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6015" y="1090611"/>
            <a:ext cx="569805" cy="557213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2B4C88F1-2E61-2ADF-78B0-6D56C587759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0613" y="1765653"/>
            <a:ext cx="643406" cy="557213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2"/>
          <p:cNvSpPr txBox="1"/>
          <p:nvPr/>
        </p:nvSpPr>
        <p:spPr>
          <a:xfrm flipH="1">
            <a:off x="0" y="0"/>
            <a:ext cx="7559675" cy="527050"/>
          </a:xfrm>
          <a:prstGeom prst="rect">
            <a:avLst/>
          </a:prstGeom>
          <a:solidFill>
            <a:srgbClr val="00AA00"/>
          </a:solidFill>
          <a:ln w="9525" cap="flat" cmpd="sng">
            <a:solidFill>
              <a:srgbClr val="00AA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12"/>
          <p:cNvSpPr txBox="1"/>
          <p:nvPr/>
        </p:nvSpPr>
        <p:spPr>
          <a:xfrm>
            <a:off x="0" y="10048875"/>
            <a:ext cx="7559675" cy="665162"/>
          </a:xfrm>
          <a:prstGeom prst="rect">
            <a:avLst/>
          </a:prstGeom>
          <a:solidFill>
            <a:srgbClr val="00AA00"/>
          </a:solidFill>
          <a:ln w="9525" cap="flat" cmpd="sng">
            <a:solidFill>
              <a:srgbClr val="00AA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 sz="900" b="0" i="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 sz="900" b="0" i="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 sz="900" b="0" i="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 b="0" i="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12"/>
          <p:cNvSpPr txBox="1"/>
          <p:nvPr/>
        </p:nvSpPr>
        <p:spPr>
          <a:xfrm>
            <a:off x="477837" y="7954962"/>
            <a:ext cx="5021262" cy="1754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A00"/>
              </a:buClr>
              <a:buSzPts val="2400"/>
              <a:buFont typeface="Arial"/>
              <a:buNone/>
            </a:pPr>
            <a:r>
              <a:rPr lang="en-US" sz="2400" b="1" i="0" u="none" dirty="0" err="1">
                <a:solidFill>
                  <a:srgbClr val="00AA00"/>
                </a:solidFill>
                <a:latin typeface="Arial"/>
                <a:ea typeface="Arial"/>
                <a:cs typeface="Arial"/>
                <a:sym typeface="Arial"/>
              </a:rPr>
              <a:t>FlexInSheet</a:t>
            </a:r>
            <a:r>
              <a:rPr lang="en-US" sz="2400" b="1" i="0" u="none" dirty="0">
                <a:solidFill>
                  <a:srgbClr val="00AA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i="0" u="none" dirty="0" err="1">
                <a:solidFill>
                  <a:srgbClr val="00AA00"/>
                </a:solidFill>
                <a:latin typeface="Arial"/>
                <a:ea typeface="Arial"/>
                <a:cs typeface="Arial"/>
                <a:sym typeface="Arial"/>
              </a:rPr>
              <a:t>Kft</a:t>
            </a:r>
            <a:r>
              <a:rPr lang="en-US" sz="2400" b="1" i="0" u="none" dirty="0">
                <a:solidFill>
                  <a:srgbClr val="00AA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T:  </a:t>
            </a:r>
            <a:r>
              <a:rPr lang="en-US" sz="12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(36) 25 / 508 412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M: </a:t>
            </a:r>
            <a:r>
              <a:rPr lang="en-US" sz="12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(36) 20 / </a:t>
            </a:r>
            <a:r>
              <a:rPr lang="hu-HU" sz="12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564</a:t>
            </a:r>
            <a:r>
              <a:rPr lang="en-US" sz="12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hu-HU" sz="12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4380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E:  </a:t>
            </a:r>
            <a:r>
              <a:rPr lang="en-US" sz="1200" b="0" i="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sales@flins.hu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W:  </a:t>
            </a:r>
            <a:r>
              <a:rPr lang="en-US" sz="1200" b="0" i="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www.flins.hu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L: </a:t>
            </a:r>
            <a:r>
              <a:rPr lang="hu-HU" sz="1200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2400 Dunaújváros, Előd utca 3.</a:t>
            </a:r>
            <a:endParaRPr lang="hu-HU" sz="1200" b="0" i="0" u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hu-HU" sz="1200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     2400 Dunaújváros, Ond utca 5.</a:t>
            </a:r>
            <a:endParaRPr dirty="0"/>
          </a:p>
        </p:txBody>
      </p:sp>
      <p:pic>
        <p:nvPicPr>
          <p:cNvPr id="232" name="Google Shape;232;p12"/>
          <p:cNvPicPr preferRelativeResize="0"/>
          <p:nvPr/>
        </p:nvPicPr>
        <p:blipFill rotWithShape="1">
          <a:blip r:embed="rId5">
            <a:alphaModFix/>
          </a:blip>
          <a:srcRect t="3425" b="11047"/>
          <a:stretch/>
        </p:blipFill>
        <p:spPr>
          <a:xfrm>
            <a:off x="0" y="2105025"/>
            <a:ext cx="7559675" cy="4295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00750" y="7954962"/>
            <a:ext cx="1081087" cy="15287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-téma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1718</TotalTime>
  <Words>1468</Words>
  <Application>Microsoft Office PowerPoint</Application>
  <PresentationFormat>Egyéni</PresentationFormat>
  <Paragraphs>548</Paragraphs>
  <Slides>13</Slides>
  <Notes>13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Office-téma</vt:lpstr>
      <vt:lpstr>FLINS DuoSol földre telepíthető napelem-tartószerkezet   Termékkatalógus és árlista 2026.februártól érvényes 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Tibor Ajkay</dc:creator>
  <cp:lastModifiedBy>Kalászi Balázs</cp:lastModifiedBy>
  <cp:revision>25</cp:revision>
  <dcterms:created xsi:type="dcterms:W3CDTF">2022-12-28T13:04:17Z</dcterms:created>
  <dcterms:modified xsi:type="dcterms:W3CDTF">2026-03-02T13:47:47Z</dcterms:modified>
</cp:coreProperties>
</file>